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</p:sldMasterIdLst>
  <p:notesMasterIdLst>
    <p:notesMasterId r:id="rId122"/>
  </p:notesMasterIdLst>
  <p:sldIdLst>
    <p:sldId id="256" r:id="rId2"/>
    <p:sldId id="410" r:id="rId3"/>
    <p:sldId id="459" r:id="rId4"/>
    <p:sldId id="460" r:id="rId5"/>
    <p:sldId id="411" r:id="rId6"/>
    <p:sldId id="412" r:id="rId7"/>
    <p:sldId id="413" r:id="rId8"/>
    <p:sldId id="286" r:id="rId9"/>
    <p:sldId id="430" r:id="rId10"/>
    <p:sldId id="287" r:id="rId11"/>
    <p:sldId id="289" r:id="rId12"/>
    <p:sldId id="293" r:id="rId13"/>
    <p:sldId id="294" r:id="rId14"/>
    <p:sldId id="431" r:id="rId15"/>
    <p:sldId id="432" r:id="rId16"/>
    <p:sldId id="433" r:id="rId17"/>
    <p:sldId id="434" r:id="rId18"/>
    <p:sldId id="435" r:id="rId19"/>
    <p:sldId id="381" r:id="rId20"/>
    <p:sldId id="382" r:id="rId21"/>
    <p:sldId id="427" r:id="rId22"/>
    <p:sldId id="428" r:id="rId23"/>
    <p:sldId id="383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6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1" r:id="rId43"/>
    <p:sldId id="392" r:id="rId44"/>
    <p:sldId id="393" r:id="rId45"/>
    <p:sldId id="394" r:id="rId46"/>
    <p:sldId id="395" r:id="rId47"/>
    <p:sldId id="396" r:id="rId48"/>
    <p:sldId id="397" r:id="rId49"/>
    <p:sldId id="398" r:id="rId50"/>
    <p:sldId id="399" r:id="rId51"/>
    <p:sldId id="400" r:id="rId52"/>
    <p:sldId id="401" r:id="rId53"/>
    <p:sldId id="402" r:id="rId54"/>
    <p:sldId id="403" r:id="rId55"/>
    <p:sldId id="404" r:id="rId56"/>
    <p:sldId id="405" r:id="rId57"/>
    <p:sldId id="406" r:id="rId58"/>
    <p:sldId id="407" r:id="rId59"/>
    <p:sldId id="408" r:id="rId60"/>
    <p:sldId id="409" r:id="rId61"/>
    <p:sldId id="429" r:id="rId62"/>
    <p:sldId id="436" r:id="rId63"/>
    <p:sldId id="437" r:id="rId64"/>
    <p:sldId id="438" r:id="rId65"/>
    <p:sldId id="439" r:id="rId66"/>
    <p:sldId id="440" r:id="rId67"/>
    <p:sldId id="441" r:id="rId68"/>
    <p:sldId id="442" r:id="rId69"/>
    <p:sldId id="443" r:id="rId70"/>
    <p:sldId id="444" r:id="rId71"/>
    <p:sldId id="445" r:id="rId72"/>
    <p:sldId id="446" r:id="rId73"/>
    <p:sldId id="455" r:id="rId74"/>
    <p:sldId id="456" r:id="rId75"/>
    <p:sldId id="458" r:id="rId76"/>
    <p:sldId id="457" r:id="rId77"/>
    <p:sldId id="447" r:id="rId78"/>
    <p:sldId id="448" r:id="rId79"/>
    <p:sldId id="449" r:id="rId80"/>
    <p:sldId id="450" r:id="rId81"/>
    <p:sldId id="451" r:id="rId82"/>
    <p:sldId id="452" r:id="rId83"/>
    <p:sldId id="453" r:id="rId84"/>
    <p:sldId id="336" r:id="rId85"/>
    <p:sldId id="337" r:id="rId86"/>
    <p:sldId id="338" r:id="rId87"/>
    <p:sldId id="339" r:id="rId88"/>
    <p:sldId id="342" r:id="rId89"/>
    <p:sldId id="344" r:id="rId90"/>
    <p:sldId id="346" r:id="rId91"/>
    <p:sldId id="347" r:id="rId92"/>
    <p:sldId id="348" r:id="rId93"/>
    <p:sldId id="349" r:id="rId94"/>
    <p:sldId id="345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5" r:id="rId109"/>
    <p:sldId id="366" r:id="rId110"/>
    <p:sldId id="367" r:id="rId111"/>
    <p:sldId id="369" r:id="rId112"/>
    <p:sldId id="370" r:id="rId113"/>
    <p:sldId id="368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339933"/>
    <a:srgbClr val="FF9933"/>
    <a:srgbClr val="FFFF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7634" autoAdjust="0"/>
  </p:normalViewPr>
  <p:slideViewPr>
    <p:cSldViewPr snapToGrid="0">
      <p:cViewPr>
        <p:scale>
          <a:sx n="66" d="100"/>
          <a:sy n="66" d="100"/>
        </p:scale>
        <p:origin x="-2214" y="-10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4" Type="http://schemas.openxmlformats.org/officeDocument/2006/relationships/image" Target="../media/image92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5.wmf"/><Relationship Id="rId1" Type="http://schemas.openxmlformats.org/officeDocument/2006/relationships/image" Target="../media/image9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wmf"/><Relationship Id="rId1" Type="http://schemas.openxmlformats.org/officeDocument/2006/relationships/image" Target="../media/image13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5713" y="719138"/>
            <a:ext cx="4803775" cy="3602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1" y="4560571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8D140308-3349-47B8-A850-F0DB61ECE1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05DD47-FBEA-4B26-8FCC-929C8F3EA34A}" type="slidenum">
              <a:rPr lang="en-US"/>
              <a:pPr/>
              <a:t>19</a:t>
            </a:fld>
            <a:endParaRPr lang="en-US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29526" cy="572135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6"/>
            <a:ext cx="5620174" cy="2536984"/>
          </a:xfrm>
        </p:spPr>
        <p:txBody>
          <a:bodyPr/>
          <a:lstStyle/>
          <a:p>
            <a:r>
              <a:rPr lang="en-US"/>
              <a:t>As opposed to [0..255]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7CE93C-44A9-4F92-A36D-C3660B56B301}" type="slidenum">
              <a:rPr lang="en-US"/>
              <a:pPr/>
              <a:t>28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24B49B-FFA1-43B2-B9F4-A8A19FC9FB09}" type="slidenum">
              <a:rPr lang="en-US"/>
              <a:pPr/>
              <a:t>29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7A95EE-710F-4EB4-811E-E343B0F2D5B1}" type="slidenum">
              <a:rPr lang="en-US"/>
              <a:pPr/>
              <a:t>30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15FB3F-2B1C-4FC2-B474-241D803EBFB7}" type="slidenum">
              <a:rPr lang="en-US"/>
              <a:pPr/>
              <a:t>31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95E694-B9D5-4154-B54D-210583CA9EEA}" type="slidenum">
              <a:rPr lang="en-US"/>
              <a:pPr/>
              <a:t>32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4CCC3F-850A-4239-9CEC-D123ACD7F8C9}" type="slidenum">
              <a:rPr lang="en-US"/>
              <a:pPr/>
              <a:t>33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30C35D-6B9F-4AC3-BE50-041C45956DD2}" type="slidenum">
              <a:rPr lang="en-US"/>
              <a:pPr/>
              <a:t>34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426C1C-5C99-4AE8-B554-56121D8654DC}" type="slidenum">
              <a:rPr lang="en-US"/>
              <a:pPr/>
              <a:t>20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29526" cy="572135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6"/>
            <a:ext cx="5620174" cy="2536984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8A3391-DCD2-40B8-8F9B-78EBF3C175B2}" type="slidenum">
              <a:rPr lang="en-US"/>
              <a:pPr/>
              <a:t>21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06EFE8-F8DC-4D58-B3BB-4EF8B649F633}" type="slidenum">
              <a:rPr lang="en-US"/>
              <a:pPr/>
              <a:t>22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11200"/>
            <a:ext cx="4840288" cy="3629025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8428" y="4577239"/>
            <a:ext cx="5345854" cy="4338876"/>
          </a:xfrm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0D2132-7BBE-4C82-BCC1-ECC7DD8327E5}" type="slidenum">
              <a:rPr lang="en-US"/>
              <a:pPr/>
              <a:t>23</a:t>
            </a:fld>
            <a:endParaRPr 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29526" cy="5721350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6"/>
            <a:ext cx="5620174" cy="2536984"/>
          </a:xfrm>
        </p:spPr>
        <p:txBody>
          <a:bodyPr/>
          <a:lstStyle/>
          <a:p>
            <a:r>
              <a:rPr lang="en-US"/>
              <a:t>Use photoshop to make something grayscale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055E49-98B2-4C66-8C6A-35500B832F67}" type="slidenum">
              <a:rPr lang="en-US"/>
              <a:pPr/>
              <a:t>24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 smtClean="0">
                <a:latin typeface="Arial" pitchFamily="34" charset="0"/>
              </a:rPr>
              <a:t>Give the analogy of the character recognition system.</a:t>
            </a:r>
          </a:p>
          <a:p>
            <a:pPr eaLnBrk="1" hangingPunct="1"/>
            <a:r>
              <a:rPr lang="en-IE" smtClean="0">
                <a:latin typeface="Arial" pitchFamily="34" charset="0"/>
              </a:rPr>
              <a:t>Low Level: Cleaning up the image of some text</a:t>
            </a:r>
          </a:p>
          <a:p>
            <a:pPr eaLnBrk="1" hangingPunct="1"/>
            <a:r>
              <a:rPr lang="en-IE" smtClean="0">
                <a:latin typeface="Arial" pitchFamily="34" charset="0"/>
              </a:rPr>
              <a:t>Mid level: Segmenting the text from the background and recognising individual characters</a:t>
            </a:r>
          </a:p>
          <a:p>
            <a:pPr eaLnBrk="1" hangingPunct="1"/>
            <a:r>
              <a:rPr lang="en-IE" smtClean="0">
                <a:latin typeface="Arial" pitchFamily="34" charset="0"/>
              </a:rPr>
              <a:t>High level: Understanding what the text says</a:t>
            </a:r>
          </a:p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66B26F-FB0D-4E57-A708-CF1FC6FB1FDC}" type="slidenum">
              <a:rPr lang="en-US"/>
              <a:pPr/>
              <a:t>25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63AF33-F596-41BF-8C4F-44E6B0D8ED72}" type="slidenum">
              <a:rPr lang="en-US"/>
              <a:pPr/>
              <a:t>26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CE5C8A-B0FF-412E-BA79-06DA314171B0}" type="slidenum">
              <a:rPr lang="en-US"/>
              <a:pPr/>
              <a:t>27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422400"/>
            <a:ext cx="9147175" cy="5435600"/>
            <a:chOff x="0" y="896"/>
            <a:chExt cx="5762" cy="3424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20" y="896"/>
              <a:ext cx="5742" cy="3424"/>
              <a:chOff x="20" y="896"/>
              <a:chExt cx="5742" cy="3424"/>
            </a:xfrm>
          </p:grpSpPr>
          <p:sp>
            <p:nvSpPr>
              <p:cNvPr id="142" name="Freeform 4"/>
              <p:cNvSpPr>
                <a:spLocks/>
              </p:cNvSpPr>
              <p:nvPr userDrawn="1"/>
            </p:nvSpPr>
            <p:spPr bwMode="hidden">
              <a:xfrm>
                <a:off x="1399" y="1116"/>
                <a:ext cx="2815" cy="2110"/>
              </a:xfrm>
              <a:custGeom>
                <a:avLst/>
                <a:gdLst/>
                <a:ahLst/>
                <a:cxnLst>
                  <a:cxn ang="0">
                    <a:pos x="950" y="85"/>
                  </a:cxn>
                  <a:cxn ang="0">
                    <a:pos x="628" y="438"/>
                  </a:cxn>
                  <a:cxn ang="0">
                    <a:pos x="66" y="471"/>
                  </a:cxn>
                  <a:cxn ang="0">
                    <a:pos x="0" y="627"/>
                  </a:cxn>
                  <a:cxn ang="0">
                    <a:pos x="372" y="1026"/>
                  </a:cxn>
                  <a:cxn ang="0">
                    <a:pos x="611" y="902"/>
                  </a:cxn>
                  <a:cxn ang="0">
                    <a:pos x="992" y="1085"/>
                  </a:cxn>
                  <a:cxn ang="0">
                    <a:pos x="1116" y="1339"/>
                  </a:cxn>
                  <a:cxn ang="0">
                    <a:pos x="1083" y="1450"/>
                  </a:cxn>
                  <a:cxn ang="0">
                    <a:pos x="1124" y="1659"/>
                  </a:cxn>
                  <a:cxn ang="0">
                    <a:pos x="1149" y="1999"/>
                  </a:cxn>
                  <a:cxn ang="0">
                    <a:pos x="1463" y="2110"/>
                  </a:cxn>
                  <a:cxn ang="0">
                    <a:pos x="1686" y="2025"/>
                  </a:cxn>
                  <a:cxn ang="0">
                    <a:pos x="1603" y="1777"/>
                  </a:cxn>
                  <a:cxn ang="0">
                    <a:pos x="1991" y="1555"/>
                  </a:cxn>
                  <a:cxn ang="0">
                    <a:pos x="2281" y="1542"/>
                  </a:cxn>
                  <a:cxn ang="0">
                    <a:pos x="2446" y="1359"/>
                  </a:cxn>
                  <a:cxn ang="0">
                    <a:pos x="2361" y="1001"/>
                  </a:cxn>
                  <a:cxn ang="0">
                    <a:pos x="2606" y="893"/>
                  </a:cxn>
                  <a:cxn ang="0">
                    <a:pos x="2815" y="454"/>
                  </a:cxn>
                  <a:cxn ang="0">
                    <a:pos x="2518" y="0"/>
                  </a:cxn>
                </a:cxnLst>
                <a:rect l="0" t="0" r="r" b="b"/>
                <a:pathLst>
                  <a:path w="2815" h="2110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3" name="Freeform 5"/>
              <p:cNvSpPr>
                <a:spLocks/>
              </p:cNvSpPr>
              <p:nvPr userDrawn="1"/>
            </p:nvSpPr>
            <p:spPr bwMode="hidden">
              <a:xfrm>
                <a:off x="672" y="1116"/>
                <a:ext cx="3966" cy="2366"/>
              </a:xfrm>
              <a:custGeom>
                <a:avLst/>
                <a:gdLst/>
                <a:ahLst/>
                <a:cxnLst>
                  <a:cxn ang="0">
                    <a:pos x="1423" y="65"/>
                  </a:cxn>
                  <a:cxn ang="0">
                    <a:pos x="1148" y="262"/>
                  </a:cxn>
                  <a:cxn ang="0">
                    <a:pos x="934" y="216"/>
                  </a:cxn>
                  <a:cxn ang="0">
                    <a:pos x="529" y="314"/>
                  </a:cxn>
                  <a:cxn ang="0">
                    <a:pos x="174" y="327"/>
                  </a:cxn>
                  <a:cxn ang="0">
                    <a:pos x="0" y="628"/>
                  </a:cxn>
                  <a:cxn ang="0">
                    <a:pos x="91" y="726"/>
                  </a:cxn>
                  <a:cxn ang="0">
                    <a:pos x="231" y="654"/>
                  </a:cxn>
                  <a:cxn ang="0">
                    <a:pos x="430" y="687"/>
                  </a:cxn>
                  <a:cxn ang="0">
                    <a:pos x="504" y="850"/>
                  </a:cxn>
                  <a:cxn ang="0">
                    <a:pos x="347" y="1020"/>
                  </a:cxn>
                  <a:cxn ang="0">
                    <a:pos x="529" y="1144"/>
                  </a:cxn>
                  <a:cxn ang="0">
                    <a:pos x="727" y="1105"/>
                  </a:cxn>
                  <a:cxn ang="0">
                    <a:pos x="901" y="1216"/>
                  </a:cxn>
                  <a:cxn ang="0">
                    <a:pos x="1256" y="1229"/>
                  </a:cxn>
                  <a:cxn ang="0">
                    <a:pos x="1611" y="1425"/>
                  </a:cxn>
                  <a:cxn ang="0">
                    <a:pos x="1694" y="1673"/>
                  </a:cxn>
                  <a:cxn ang="0">
                    <a:pos x="1619" y="2118"/>
                  </a:cxn>
                  <a:cxn ang="0">
                    <a:pos x="1694" y="2268"/>
                  </a:cxn>
                  <a:cxn ang="0">
                    <a:pos x="2132" y="2242"/>
                  </a:cxn>
                  <a:cxn ang="0">
                    <a:pos x="2289" y="2366"/>
                  </a:cxn>
                  <a:cxn ang="0">
                    <a:pos x="2594" y="2046"/>
                  </a:cxn>
                  <a:cxn ang="0">
                    <a:pos x="2537" y="1817"/>
                  </a:cxn>
                  <a:cxn ang="0">
                    <a:pos x="2818" y="1673"/>
                  </a:cxn>
                  <a:cxn ang="0">
                    <a:pos x="3016" y="1719"/>
                  </a:cxn>
                  <a:cxn ang="0">
                    <a:pos x="3280" y="1615"/>
                  </a:cxn>
                  <a:cxn ang="0">
                    <a:pos x="3405" y="1174"/>
                  </a:cxn>
                  <a:cxn ang="0">
                    <a:pos x="3643" y="922"/>
                  </a:cxn>
                  <a:cxn ang="0">
                    <a:pos x="3966" y="896"/>
                  </a:cxn>
                  <a:cxn ang="0">
                    <a:pos x="3908" y="733"/>
                  </a:cxn>
                  <a:cxn ang="0">
                    <a:pos x="3669" y="563"/>
                  </a:cxn>
                  <a:cxn ang="0">
                    <a:pos x="3817" y="210"/>
                  </a:cxn>
                  <a:cxn ang="0">
                    <a:pos x="3590" y="0"/>
                  </a:cxn>
                </a:cxnLst>
                <a:rect l="0" t="0" r="r" b="b"/>
                <a:pathLst>
                  <a:path w="3966" h="23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4" name="Freeform 6"/>
              <p:cNvSpPr>
                <a:spLocks/>
              </p:cNvSpPr>
              <p:nvPr userDrawn="1"/>
            </p:nvSpPr>
            <p:spPr bwMode="hidden">
              <a:xfrm>
                <a:off x="20" y="1069"/>
                <a:ext cx="5732" cy="3107"/>
              </a:xfrm>
              <a:custGeom>
                <a:avLst/>
                <a:gdLst/>
                <a:ahLst/>
                <a:cxnLst>
                  <a:cxn ang="0">
                    <a:pos x="81" y="0"/>
                  </a:cxn>
                  <a:cxn ang="0">
                    <a:pos x="133" y="328"/>
                  </a:cxn>
                  <a:cxn ang="0">
                    <a:pos x="0" y="666"/>
                  </a:cxn>
                  <a:cxn ang="0">
                    <a:pos x="83" y="1221"/>
                  </a:cxn>
                  <a:cxn ang="0">
                    <a:pos x="413" y="1515"/>
                  </a:cxn>
                  <a:cxn ang="0">
                    <a:pos x="881" y="1700"/>
                  </a:cxn>
                  <a:cxn ang="0">
                    <a:pos x="1440" y="1651"/>
                  </a:cxn>
                  <a:cxn ang="0">
                    <a:pos x="1755" y="1940"/>
                  </a:cxn>
                  <a:cxn ang="0">
                    <a:pos x="1653" y="2126"/>
                  </a:cxn>
                  <a:cxn ang="0">
                    <a:pos x="1136" y="2142"/>
                  </a:cxn>
                  <a:cxn ang="0">
                    <a:pos x="911" y="2021"/>
                  </a:cxn>
                  <a:cxn ang="0">
                    <a:pos x="739" y="2142"/>
                  </a:cxn>
                  <a:cxn ang="0">
                    <a:pos x="954" y="2524"/>
                  </a:cxn>
                  <a:cxn ang="0">
                    <a:pos x="973" y="2905"/>
                  </a:cxn>
                  <a:cxn ang="0">
                    <a:pos x="1511" y="3107"/>
                  </a:cxn>
                  <a:cxn ang="0">
                    <a:pos x="1644" y="2922"/>
                  </a:cxn>
                  <a:cxn ang="0">
                    <a:pos x="2077" y="2797"/>
                  </a:cxn>
                  <a:cxn ang="0">
                    <a:pos x="2610" y="2962"/>
                  </a:cxn>
                  <a:cxn ang="0">
                    <a:pos x="3222" y="2812"/>
                  </a:cxn>
                  <a:cxn ang="0">
                    <a:pos x="3443" y="2922"/>
                  </a:cxn>
                  <a:cxn ang="0">
                    <a:pos x="3861" y="2648"/>
                  </a:cxn>
                  <a:cxn ang="0">
                    <a:pos x="4125" y="2311"/>
                  </a:cxn>
                  <a:cxn ang="0">
                    <a:pos x="4369" y="2318"/>
                  </a:cxn>
                  <a:cxn ang="0">
                    <a:pos x="4554" y="2445"/>
                  </a:cxn>
                  <a:cxn ang="0">
                    <a:pos x="5015" y="2142"/>
                  </a:cxn>
                  <a:cxn ang="0">
                    <a:pos x="5404" y="2185"/>
                  </a:cxn>
                  <a:cxn ang="0">
                    <a:pos x="5732" y="2069"/>
                  </a:cxn>
                </a:cxnLst>
                <a:rect l="0" t="0" r="r" b="b"/>
                <a:pathLst>
                  <a:path w="5732" h="3107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5" name="Freeform 7"/>
              <p:cNvSpPr>
                <a:spLocks/>
              </p:cNvSpPr>
              <p:nvPr userDrawn="1"/>
            </p:nvSpPr>
            <p:spPr bwMode="hidden">
              <a:xfrm>
                <a:off x="242" y="1145"/>
                <a:ext cx="5512" cy="2760"/>
              </a:xfrm>
              <a:custGeom>
                <a:avLst/>
                <a:gdLst/>
                <a:ahLst/>
                <a:cxnLst>
                  <a:cxn ang="0">
                    <a:pos x="240" y="0"/>
                  </a:cxn>
                  <a:cxn ang="0">
                    <a:pos x="0" y="336"/>
                  </a:cxn>
                  <a:cxn ang="0">
                    <a:pos x="82" y="821"/>
                  </a:cxn>
                  <a:cxn ang="0">
                    <a:pos x="243" y="873"/>
                  </a:cxn>
                  <a:cxn ang="0">
                    <a:pos x="473" y="1087"/>
                  </a:cxn>
                  <a:cxn ang="0">
                    <a:pos x="557" y="1441"/>
                  </a:cxn>
                  <a:cxn ang="0">
                    <a:pos x="839" y="1499"/>
                  </a:cxn>
                  <a:cxn ang="0">
                    <a:pos x="1258" y="1349"/>
                  </a:cxn>
                  <a:cxn ang="0">
                    <a:pos x="1307" y="1493"/>
                  </a:cxn>
                  <a:cxn ang="0">
                    <a:pos x="1621" y="1513"/>
                  </a:cxn>
                  <a:cxn ang="0">
                    <a:pos x="1862" y="1865"/>
                  </a:cxn>
                  <a:cxn ang="0">
                    <a:pos x="1668" y="2166"/>
                  </a:cxn>
                  <a:cxn ang="0">
                    <a:pos x="1308" y="2217"/>
                  </a:cxn>
                  <a:cxn ang="0">
                    <a:pos x="992" y="2172"/>
                  </a:cxn>
                  <a:cxn ang="0">
                    <a:pos x="903" y="2244"/>
                  </a:cxn>
                  <a:cxn ang="0">
                    <a:pos x="1008" y="2415"/>
                  </a:cxn>
                  <a:cxn ang="0">
                    <a:pos x="992" y="2538"/>
                  </a:cxn>
                  <a:cxn ang="0">
                    <a:pos x="1137" y="2760"/>
                  </a:cxn>
                  <a:cxn ang="0">
                    <a:pos x="1661" y="2623"/>
                  </a:cxn>
                  <a:cxn ang="0">
                    <a:pos x="1725" y="2492"/>
                  </a:cxn>
                  <a:cxn ang="0">
                    <a:pos x="1895" y="2551"/>
                  </a:cxn>
                  <a:cxn ang="0">
                    <a:pos x="2338" y="2448"/>
                  </a:cxn>
                  <a:cxn ang="0">
                    <a:pos x="2443" y="2714"/>
                  </a:cxn>
                  <a:cxn ang="0">
                    <a:pos x="2870" y="2541"/>
                  </a:cxn>
                  <a:cxn ang="0">
                    <a:pos x="3264" y="2591"/>
                  </a:cxn>
                  <a:cxn ang="0">
                    <a:pos x="3522" y="2427"/>
                  </a:cxn>
                  <a:cxn ang="0">
                    <a:pos x="3594" y="2081"/>
                  </a:cxn>
                  <a:cxn ang="0">
                    <a:pos x="4013" y="2087"/>
                  </a:cxn>
                  <a:cxn ang="0">
                    <a:pos x="4070" y="1924"/>
                  </a:cxn>
                  <a:cxn ang="0">
                    <a:pos x="4239" y="1931"/>
                  </a:cxn>
                  <a:cxn ang="0">
                    <a:pos x="4465" y="2094"/>
                  </a:cxn>
                  <a:cxn ang="0">
                    <a:pos x="4836" y="1814"/>
                  </a:cxn>
                  <a:cxn ang="0">
                    <a:pos x="5225" y="1785"/>
                  </a:cxn>
                  <a:cxn ang="0">
                    <a:pos x="5367" y="1571"/>
                  </a:cxn>
                  <a:cxn ang="0">
                    <a:pos x="5512" y="1585"/>
                  </a:cxn>
                </a:cxnLst>
                <a:rect l="0" t="0" r="r" b="b"/>
                <a:pathLst>
                  <a:path w="5512" h="2760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6" name="Freeform 8"/>
              <p:cNvSpPr>
                <a:spLocks/>
              </p:cNvSpPr>
              <p:nvPr userDrawn="1"/>
            </p:nvSpPr>
            <p:spPr bwMode="hidden">
              <a:xfrm>
                <a:off x="4840" y="984"/>
                <a:ext cx="790" cy="1189"/>
              </a:xfrm>
              <a:custGeom>
                <a:avLst/>
                <a:gdLst/>
                <a:ahLst/>
                <a:cxnLst>
                  <a:cxn ang="0">
                    <a:pos x="139" y="0"/>
                  </a:cxn>
                  <a:cxn ang="0">
                    <a:pos x="210" y="233"/>
                  </a:cxn>
                  <a:cxn ang="0">
                    <a:pos x="159" y="643"/>
                  </a:cxn>
                  <a:cxn ang="0">
                    <a:pos x="454" y="771"/>
                  </a:cxn>
                  <a:cxn ang="0">
                    <a:pos x="605" y="1046"/>
                  </a:cxn>
                  <a:cxn ang="0">
                    <a:pos x="790" y="1189"/>
                  </a:cxn>
                  <a:cxn ang="0">
                    <a:pos x="540" y="1111"/>
                  </a:cxn>
                  <a:cxn ang="0">
                    <a:pos x="363" y="883"/>
                  </a:cxn>
                  <a:cxn ang="0">
                    <a:pos x="139" y="852"/>
                  </a:cxn>
                  <a:cxn ang="0">
                    <a:pos x="0" y="499"/>
                  </a:cxn>
                  <a:cxn ang="0">
                    <a:pos x="48" y="209"/>
                  </a:cxn>
                </a:cxnLst>
                <a:rect l="0" t="0" r="r" b="b"/>
                <a:pathLst>
                  <a:path w="790" h="1189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7" name="Freeform 9"/>
              <p:cNvSpPr>
                <a:spLocks/>
              </p:cNvSpPr>
              <p:nvPr userDrawn="1"/>
            </p:nvSpPr>
            <p:spPr bwMode="hidden">
              <a:xfrm>
                <a:off x="5173" y="896"/>
                <a:ext cx="579" cy="11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8" y="328"/>
                  </a:cxn>
                  <a:cxn ang="0">
                    <a:pos x="9" y="659"/>
                  </a:cxn>
                  <a:cxn ang="0">
                    <a:pos x="40" y="763"/>
                  </a:cxn>
                  <a:cxn ang="0">
                    <a:pos x="234" y="739"/>
                  </a:cxn>
                  <a:cxn ang="0">
                    <a:pos x="344" y="1055"/>
                  </a:cxn>
                  <a:cxn ang="0">
                    <a:pos x="579" y="1117"/>
                  </a:cxn>
                </a:cxnLst>
                <a:rect l="0" t="0" r="r" b="b"/>
                <a:pathLst>
                  <a:path w="579" h="1117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8" name="Freeform 10"/>
              <p:cNvSpPr>
                <a:spLocks/>
              </p:cNvSpPr>
              <p:nvPr userDrawn="1"/>
            </p:nvSpPr>
            <p:spPr bwMode="hidden">
              <a:xfrm>
                <a:off x="3291" y="968"/>
                <a:ext cx="2471" cy="2396"/>
              </a:xfrm>
              <a:custGeom>
                <a:avLst/>
                <a:gdLst/>
                <a:ahLst/>
                <a:cxnLst>
                  <a:cxn ang="0">
                    <a:pos x="1118" y="0"/>
                  </a:cxn>
                  <a:cxn ang="0">
                    <a:pos x="1179" y="225"/>
                  </a:cxn>
                  <a:cxn ang="0">
                    <a:pos x="1393" y="339"/>
                  </a:cxn>
                  <a:cxn ang="0">
                    <a:pos x="1404" y="548"/>
                  </a:cxn>
                  <a:cxn ang="0">
                    <a:pos x="1342" y="732"/>
                  </a:cxn>
                  <a:cxn ang="0">
                    <a:pos x="1434" y="925"/>
                  </a:cxn>
                  <a:cxn ang="0">
                    <a:pos x="1455" y="1109"/>
                  </a:cxn>
                  <a:cxn ang="0">
                    <a:pos x="1311" y="1142"/>
                  </a:cxn>
                  <a:cxn ang="0">
                    <a:pos x="926" y="1384"/>
                  </a:cxn>
                  <a:cxn ang="0">
                    <a:pos x="975" y="1456"/>
                  </a:cxn>
                  <a:cxn ang="0">
                    <a:pos x="956" y="1624"/>
                  </a:cxn>
                  <a:cxn ang="0">
                    <a:pos x="782" y="1817"/>
                  </a:cxn>
                  <a:cxn ang="0">
                    <a:pos x="539" y="1978"/>
                  </a:cxn>
                  <a:cxn ang="0">
                    <a:pos x="152" y="2026"/>
                  </a:cxn>
                  <a:cxn ang="0">
                    <a:pos x="19" y="2251"/>
                  </a:cxn>
                  <a:cxn ang="0">
                    <a:pos x="0" y="2396"/>
                  </a:cxn>
                  <a:cxn ang="0">
                    <a:pos x="213" y="2179"/>
                  </a:cxn>
                  <a:cxn ang="0">
                    <a:pos x="629" y="2090"/>
                  </a:cxn>
                  <a:cxn ang="0">
                    <a:pos x="894" y="1906"/>
                  </a:cxn>
                  <a:cxn ang="0">
                    <a:pos x="1230" y="1986"/>
                  </a:cxn>
                  <a:cxn ang="0">
                    <a:pos x="1668" y="1906"/>
                  </a:cxn>
                  <a:cxn ang="0">
                    <a:pos x="1983" y="1745"/>
                  </a:cxn>
                  <a:cxn ang="0">
                    <a:pos x="2014" y="1600"/>
                  </a:cxn>
                  <a:cxn ang="0">
                    <a:pos x="2237" y="1496"/>
                  </a:cxn>
                  <a:cxn ang="0">
                    <a:pos x="2359" y="1552"/>
                  </a:cxn>
                  <a:cxn ang="0">
                    <a:pos x="2471" y="1479"/>
                  </a:cxn>
                </a:cxnLst>
                <a:rect l="0" t="0" r="r" b="b"/>
                <a:pathLst>
                  <a:path w="2471" h="2396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9" name="Freeform 11"/>
              <p:cNvSpPr>
                <a:spLocks/>
              </p:cNvSpPr>
              <p:nvPr userDrawn="1"/>
            </p:nvSpPr>
            <p:spPr bwMode="hidden">
              <a:xfrm>
                <a:off x="2366" y="1067"/>
                <a:ext cx="1399" cy="1349"/>
              </a:xfrm>
              <a:custGeom>
                <a:avLst/>
                <a:gdLst/>
                <a:ahLst/>
                <a:cxnLst>
                  <a:cxn ang="0">
                    <a:pos x="620" y="155"/>
                  </a:cxn>
                  <a:cxn ang="0">
                    <a:pos x="421" y="155"/>
                  </a:cxn>
                  <a:cxn ang="0">
                    <a:pos x="205" y="507"/>
                  </a:cxn>
                  <a:cxn ang="0">
                    <a:pos x="0" y="673"/>
                  </a:cxn>
                  <a:cxn ang="0">
                    <a:pos x="487" y="783"/>
                  </a:cxn>
                  <a:cxn ang="0">
                    <a:pos x="425" y="1009"/>
                  </a:cxn>
                  <a:cxn ang="0">
                    <a:pos x="617" y="1086"/>
                  </a:cxn>
                  <a:cxn ang="0">
                    <a:pos x="498" y="1349"/>
                  </a:cxn>
                  <a:cxn ang="0">
                    <a:pos x="961" y="1035"/>
                  </a:cxn>
                  <a:cxn ang="0">
                    <a:pos x="926" y="776"/>
                  </a:cxn>
                  <a:cxn ang="0">
                    <a:pos x="1181" y="749"/>
                  </a:cxn>
                  <a:cxn ang="0">
                    <a:pos x="1399" y="601"/>
                  </a:cxn>
                  <a:cxn ang="0">
                    <a:pos x="1315" y="416"/>
                  </a:cxn>
                  <a:cxn ang="0">
                    <a:pos x="1341" y="196"/>
                  </a:cxn>
                  <a:cxn ang="0">
                    <a:pos x="1171" y="164"/>
                  </a:cxn>
                  <a:cxn ang="0">
                    <a:pos x="928" y="0"/>
                  </a:cxn>
                  <a:cxn ang="0">
                    <a:pos x="620" y="155"/>
                  </a:cxn>
                </a:cxnLst>
                <a:rect l="0" t="0" r="r" b="b"/>
                <a:pathLst>
                  <a:path w="1399" h="134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0" name="Freeform 12"/>
              <p:cNvSpPr>
                <a:spLocks/>
              </p:cNvSpPr>
              <p:nvPr userDrawn="1"/>
            </p:nvSpPr>
            <p:spPr bwMode="hidden">
              <a:xfrm>
                <a:off x="4275" y="2031"/>
                <a:ext cx="1256" cy="810"/>
              </a:xfrm>
              <a:custGeom>
                <a:avLst/>
                <a:gdLst/>
                <a:ahLst/>
                <a:cxnLst>
                  <a:cxn ang="0">
                    <a:pos x="719" y="183"/>
                  </a:cxn>
                  <a:cxn ang="0">
                    <a:pos x="760" y="33"/>
                  </a:cxn>
                  <a:cxn ang="0">
                    <a:pos x="884" y="0"/>
                  </a:cxn>
                  <a:cxn ang="0">
                    <a:pos x="983" y="78"/>
                  </a:cxn>
                  <a:cxn ang="0">
                    <a:pos x="1082" y="248"/>
                  </a:cxn>
                  <a:cxn ang="0">
                    <a:pos x="1256" y="229"/>
                  </a:cxn>
                  <a:cxn ang="0">
                    <a:pos x="1248" y="359"/>
                  </a:cxn>
                  <a:cxn ang="0">
                    <a:pos x="1016" y="431"/>
                  </a:cxn>
                  <a:cxn ang="0">
                    <a:pos x="879" y="417"/>
                  </a:cxn>
                  <a:cxn ang="0">
                    <a:pos x="719" y="481"/>
                  </a:cxn>
                  <a:cxn ang="0">
                    <a:pos x="591" y="633"/>
                  </a:cxn>
                  <a:cxn ang="0">
                    <a:pos x="423" y="537"/>
                  </a:cxn>
                  <a:cxn ang="0">
                    <a:pos x="256" y="810"/>
                  </a:cxn>
                  <a:cxn ang="0">
                    <a:pos x="66" y="764"/>
                  </a:cxn>
                  <a:cxn ang="0">
                    <a:pos x="0" y="601"/>
                  </a:cxn>
                  <a:cxn ang="0">
                    <a:pos x="157" y="483"/>
                  </a:cxn>
                  <a:cxn ang="0">
                    <a:pos x="248" y="281"/>
                  </a:cxn>
                  <a:cxn ang="0">
                    <a:pos x="438" y="150"/>
                  </a:cxn>
                  <a:cxn ang="0">
                    <a:pos x="719" y="189"/>
                  </a:cxn>
                </a:cxnLst>
                <a:rect l="0" t="0" r="r" b="b"/>
                <a:pathLst>
                  <a:path w="1256" h="810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1" name="Freeform 13"/>
              <p:cNvSpPr>
                <a:spLocks/>
              </p:cNvSpPr>
              <p:nvPr userDrawn="1"/>
            </p:nvSpPr>
            <p:spPr bwMode="hidden">
              <a:xfrm>
                <a:off x="2914" y="3476"/>
                <a:ext cx="2848" cy="788"/>
              </a:xfrm>
              <a:custGeom>
                <a:avLst/>
                <a:gdLst/>
                <a:ahLst/>
                <a:cxnLst>
                  <a:cxn ang="0">
                    <a:pos x="2838" y="16"/>
                  </a:cxn>
                  <a:cxn ang="0">
                    <a:pos x="2493" y="0"/>
                  </a:cxn>
                  <a:cxn ang="0">
                    <a:pos x="2278" y="81"/>
                  </a:cxn>
                  <a:cxn ang="0">
                    <a:pos x="1936" y="44"/>
                  </a:cxn>
                  <a:cxn ang="0">
                    <a:pos x="1739" y="354"/>
                  </a:cxn>
                  <a:cxn ang="0">
                    <a:pos x="1600" y="212"/>
                  </a:cxn>
                  <a:cxn ang="0">
                    <a:pos x="1352" y="308"/>
                  </a:cxn>
                  <a:cxn ang="0">
                    <a:pos x="1445" y="515"/>
                  </a:cxn>
                  <a:cxn ang="0">
                    <a:pos x="1072" y="412"/>
                  </a:cxn>
                  <a:cxn ang="0">
                    <a:pos x="888" y="540"/>
                  </a:cxn>
                  <a:cxn ang="0">
                    <a:pos x="0" y="660"/>
                  </a:cxn>
                  <a:cxn ang="0">
                    <a:pos x="288" y="788"/>
                  </a:cxn>
                  <a:cxn ang="0">
                    <a:pos x="1040" y="676"/>
                  </a:cxn>
                  <a:cxn ang="0">
                    <a:pos x="1272" y="748"/>
                  </a:cxn>
                  <a:cxn ang="0">
                    <a:pos x="2096" y="691"/>
                  </a:cxn>
                  <a:cxn ang="0">
                    <a:pos x="2320" y="748"/>
                  </a:cxn>
                  <a:cxn ang="0">
                    <a:pos x="2456" y="596"/>
                  </a:cxn>
                  <a:cxn ang="0">
                    <a:pos x="2712" y="716"/>
                  </a:cxn>
                  <a:cxn ang="0">
                    <a:pos x="2716" y="339"/>
                  </a:cxn>
                  <a:cxn ang="0">
                    <a:pos x="2848" y="258"/>
                  </a:cxn>
                </a:cxnLst>
                <a:rect l="0" t="0" r="r" b="b"/>
                <a:pathLst>
                  <a:path w="2848" h="78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2" name="Freeform 14"/>
              <p:cNvSpPr>
                <a:spLocks/>
              </p:cNvSpPr>
              <p:nvPr userDrawn="1"/>
            </p:nvSpPr>
            <p:spPr bwMode="hidden">
              <a:xfrm>
                <a:off x="5443" y="922"/>
                <a:ext cx="319" cy="85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6" y="313"/>
                  </a:cxn>
                  <a:cxn ang="0">
                    <a:pos x="106" y="634"/>
                  </a:cxn>
                  <a:cxn ang="0">
                    <a:pos x="268" y="854"/>
                  </a:cxn>
                  <a:cxn ang="0">
                    <a:pos x="278" y="577"/>
                  </a:cxn>
                  <a:cxn ang="0">
                    <a:pos x="238" y="400"/>
                  </a:cxn>
                  <a:cxn ang="0">
                    <a:pos x="319" y="240"/>
                  </a:cxn>
                </a:cxnLst>
                <a:rect l="0" t="0" r="r" b="b"/>
                <a:pathLst>
                  <a:path w="319" h="854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" name="Freeform 15"/>
              <p:cNvSpPr>
                <a:spLocks/>
              </p:cNvSpPr>
              <p:nvPr userDrawn="1"/>
            </p:nvSpPr>
            <p:spPr bwMode="hidden">
              <a:xfrm>
                <a:off x="4954" y="3568"/>
                <a:ext cx="646" cy="392"/>
              </a:xfrm>
              <a:custGeom>
                <a:avLst/>
                <a:gdLst/>
                <a:ahLst/>
                <a:cxnLst>
                  <a:cxn ang="0">
                    <a:pos x="504" y="0"/>
                  </a:cxn>
                  <a:cxn ang="0">
                    <a:pos x="320" y="61"/>
                  </a:cxn>
                  <a:cxn ang="0">
                    <a:pos x="238" y="109"/>
                  </a:cxn>
                  <a:cxn ang="0">
                    <a:pos x="144" y="216"/>
                  </a:cxn>
                  <a:cxn ang="0">
                    <a:pos x="0" y="392"/>
                  </a:cxn>
                  <a:cxn ang="0">
                    <a:pos x="360" y="263"/>
                  </a:cxn>
                  <a:cxn ang="0">
                    <a:pos x="432" y="182"/>
                  </a:cxn>
                  <a:cxn ang="0">
                    <a:pos x="646" y="142"/>
                  </a:cxn>
                  <a:cxn ang="0">
                    <a:pos x="504" y="0"/>
                  </a:cxn>
                </a:cxnLst>
                <a:rect l="0" t="0" r="r" b="b"/>
                <a:pathLst>
                  <a:path w="646" h="392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4" name="Freeform 16"/>
              <p:cNvSpPr>
                <a:spLocks/>
              </p:cNvSpPr>
              <p:nvPr userDrawn="1"/>
            </p:nvSpPr>
            <p:spPr bwMode="hidden">
              <a:xfrm>
                <a:off x="50" y="2400"/>
                <a:ext cx="2736" cy="1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336"/>
                  </a:cxn>
                  <a:cxn ang="0">
                    <a:pos x="384" y="384"/>
                  </a:cxn>
                  <a:cxn ang="0">
                    <a:pos x="576" y="720"/>
                  </a:cxn>
                  <a:cxn ang="0">
                    <a:pos x="528" y="960"/>
                  </a:cxn>
                  <a:cxn ang="0">
                    <a:pos x="672" y="1104"/>
                  </a:cxn>
                  <a:cxn ang="0">
                    <a:pos x="576" y="1392"/>
                  </a:cxn>
                  <a:cxn ang="0">
                    <a:pos x="624" y="1632"/>
                  </a:cxn>
                  <a:cxn ang="0">
                    <a:pos x="1488" y="1872"/>
                  </a:cxn>
                  <a:cxn ang="0">
                    <a:pos x="1680" y="1728"/>
                  </a:cxn>
                  <a:cxn ang="0">
                    <a:pos x="2208" y="1728"/>
                  </a:cxn>
                  <a:cxn ang="0">
                    <a:pos x="2304" y="1632"/>
                  </a:cxn>
                  <a:cxn ang="0">
                    <a:pos x="2736" y="1872"/>
                  </a:cxn>
                  <a:cxn ang="0">
                    <a:pos x="2640" y="1920"/>
                  </a:cxn>
                  <a:cxn ang="0">
                    <a:pos x="2304" y="1824"/>
                  </a:cxn>
                  <a:cxn ang="0">
                    <a:pos x="2160" y="1872"/>
                  </a:cxn>
                  <a:cxn ang="0">
                    <a:pos x="1632" y="1920"/>
                  </a:cxn>
                  <a:cxn ang="0">
                    <a:pos x="1440" y="1920"/>
                  </a:cxn>
                  <a:cxn ang="0">
                    <a:pos x="480" y="1824"/>
                  </a:cxn>
                  <a:cxn ang="0">
                    <a:pos x="192" y="1872"/>
                  </a:cxn>
                  <a:cxn ang="0">
                    <a:pos x="96" y="1680"/>
                  </a:cxn>
                  <a:cxn ang="0">
                    <a:pos x="288" y="1440"/>
                  </a:cxn>
                  <a:cxn ang="0">
                    <a:pos x="336" y="1104"/>
                  </a:cxn>
                  <a:cxn ang="0">
                    <a:pos x="144" y="864"/>
                  </a:cxn>
                  <a:cxn ang="0">
                    <a:pos x="240" y="624"/>
                  </a:cxn>
                  <a:cxn ang="0">
                    <a:pos x="48" y="528"/>
                  </a:cxn>
                  <a:cxn ang="0">
                    <a:pos x="0" y="0"/>
                  </a:cxn>
                </a:cxnLst>
                <a:rect l="0" t="0" r="r" b="b"/>
                <a:pathLst>
                  <a:path w="2736" h="1920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6" name="Group 17"/>
            <p:cNvGrpSpPr>
              <a:grpSpLocks/>
            </p:cNvGrpSpPr>
            <p:nvPr userDrawn="1"/>
          </p:nvGrpSpPr>
          <p:grpSpPr bwMode="auto">
            <a:xfrm>
              <a:off x="0" y="2291"/>
              <a:ext cx="1385" cy="1702"/>
              <a:chOff x="0" y="2291"/>
              <a:chExt cx="1385" cy="1702"/>
            </a:xfrm>
          </p:grpSpPr>
          <p:sp>
            <p:nvSpPr>
              <p:cNvPr id="7" name="Rectangle 18"/>
              <p:cNvSpPr>
                <a:spLocks noChangeArrowheads="1"/>
              </p:cNvSpPr>
              <p:nvPr userDrawn="1"/>
            </p:nvSpPr>
            <p:spPr bwMode="ltGray">
              <a:xfrm rot="6798887">
                <a:off x="63" y="388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" name="Rectangle 19"/>
              <p:cNvSpPr>
                <a:spLocks noChangeArrowheads="1"/>
              </p:cNvSpPr>
              <p:nvPr userDrawn="1"/>
            </p:nvSpPr>
            <p:spPr bwMode="ltGray">
              <a:xfrm rot="6798887">
                <a:off x="33" y="388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" name="Rectangle 20"/>
              <p:cNvSpPr>
                <a:spLocks noChangeArrowheads="1"/>
              </p:cNvSpPr>
              <p:nvPr userDrawn="1"/>
            </p:nvSpPr>
            <p:spPr bwMode="ltGray">
              <a:xfrm rot="6798887">
                <a:off x="7" y="387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" name="Rectangle 21"/>
              <p:cNvSpPr>
                <a:spLocks noChangeArrowheads="1"/>
              </p:cNvSpPr>
              <p:nvPr userDrawn="1"/>
            </p:nvSpPr>
            <p:spPr bwMode="ltGray">
              <a:xfrm rot="5999912">
                <a:off x="209" y="388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Rectangle 22"/>
              <p:cNvSpPr>
                <a:spLocks noChangeArrowheads="1"/>
              </p:cNvSpPr>
              <p:nvPr userDrawn="1"/>
            </p:nvSpPr>
            <p:spPr bwMode="ltGray">
              <a:xfrm rot="5999912">
                <a:off x="183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Rectangle 23"/>
              <p:cNvSpPr>
                <a:spLocks noChangeArrowheads="1"/>
              </p:cNvSpPr>
              <p:nvPr userDrawn="1"/>
            </p:nvSpPr>
            <p:spPr bwMode="ltGray">
              <a:xfrm rot="6250138">
                <a:off x="153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Rectangle 24"/>
              <p:cNvSpPr>
                <a:spLocks noChangeArrowheads="1"/>
              </p:cNvSpPr>
              <p:nvPr userDrawn="1"/>
            </p:nvSpPr>
            <p:spPr bwMode="ltGray">
              <a:xfrm rot="6238076">
                <a:off x="123" y="388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ectangle 25"/>
              <p:cNvSpPr>
                <a:spLocks noChangeArrowheads="1"/>
              </p:cNvSpPr>
              <p:nvPr userDrawn="1"/>
            </p:nvSpPr>
            <p:spPr bwMode="ltGray">
              <a:xfrm rot="5380717">
                <a:off x="363" y="386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" name="Rectangle 26"/>
              <p:cNvSpPr>
                <a:spLocks noChangeArrowheads="1"/>
              </p:cNvSpPr>
              <p:nvPr userDrawn="1"/>
            </p:nvSpPr>
            <p:spPr bwMode="ltGray">
              <a:xfrm rot="5380717">
                <a:off x="333" y="387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6" name="Rectangle 27"/>
              <p:cNvSpPr>
                <a:spLocks noChangeArrowheads="1"/>
              </p:cNvSpPr>
              <p:nvPr userDrawn="1"/>
            </p:nvSpPr>
            <p:spPr bwMode="ltGray">
              <a:xfrm rot="5583200">
                <a:off x="303" y="387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" name="Rectangle 28"/>
              <p:cNvSpPr>
                <a:spLocks noChangeArrowheads="1"/>
              </p:cNvSpPr>
              <p:nvPr userDrawn="1"/>
            </p:nvSpPr>
            <p:spPr bwMode="ltGray">
              <a:xfrm rot="5737625">
                <a:off x="271" y="388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8" name="Rectangle 29"/>
              <p:cNvSpPr>
                <a:spLocks noChangeArrowheads="1"/>
              </p:cNvSpPr>
              <p:nvPr userDrawn="1"/>
            </p:nvSpPr>
            <p:spPr bwMode="ltGray">
              <a:xfrm rot="4715477">
                <a:off x="517" y="382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9" name="Rectangle 30"/>
              <p:cNvSpPr>
                <a:spLocks noChangeArrowheads="1"/>
              </p:cNvSpPr>
              <p:nvPr userDrawn="1"/>
            </p:nvSpPr>
            <p:spPr bwMode="ltGray">
              <a:xfrm rot="4924949">
                <a:off x="486" y="38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0" name="Rectangle 31"/>
              <p:cNvSpPr>
                <a:spLocks noChangeArrowheads="1"/>
              </p:cNvSpPr>
              <p:nvPr userDrawn="1"/>
            </p:nvSpPr>
            <p:spPr bwMode="ltGray">
              <a:xfrm rot="4924949">
                <a:off x="456" y="38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1" name="Rectangle 32"/>
              <p:cNvSpPr>
                <a:spLocks noChangeArrowheads="1"/>
              </p:cNvSpPr>
              <p:nvPr userDrawn="1"/>
            </p:nvSpPr>
            <p:spPr bwMode="ltGray">
              <a:xfrm rot="5041352">
                <a:off x="427" y="385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2" name="Rectangle 33"/>
              <p:cNvSpPr>
                <a:spLocks noChangeArrowheads="1"/>
              </p:cNvSpPr>
              <p:nvPr userDrawn="1"/>
            </p:nvSpPr>
            <p:spPr bwMode="ltGray">
              <a:xfrm rot="3816889">
                <a:off x="664" y="376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3" name="Rectangle 34"/>
              <p:cNvSpPr>
                <a:spLocks noChangeArrowheads="1"/>
              </p:cNvSpPr>
              <p:nvPr userDrawn="1"/>
            </p:nvSpPr>
            <p:spPr bwMode="ltGray">
              <a:xfrm rot="3816889">
                <a:off x="634" y="378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4" name="Rectangle 35"/>
              <p:cNvSpPr>
                <a:spLocks noChangeArrowheads="1"/>
              </p:cNvSpPr>
              <p:nvPr userDrawn="1"/>
            </p:nvSpPr>
            <p:spPr bwMode="ltGray">
              <a:xfrm rot="4104184">
                <a:off x="606" y="379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" name="Rectangle 36"/>
              <p:cNvSpPr>
                <a:spLocks noChangeArrowheads="1"/>
              </p:cNvSpPr>
              <p:nvPr userDrawn="1"/>
            </p:nvSpPr>
            <p:spPr bwMode="ltGray">
              <a:xfrm rot="4325343">
                <a:off x="575" y="380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" name="Rectangle 37"/>
              <p:cNvSpPr>
                <a:spLocks noChangeArrowheads="1"/>
              </p:cNvSpPr>
              <p:nvPr userDrawn="1"/>
            </p:nvSpPr>
            <p:spPr bwMode="ltGray">
              <a:xfrm rot="3368036">
                <a:off x="800" y="368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" name="Rectangle 38"/>
              <p:cNvSpPr>
                <a:spLocks noChangeArrowheads="1"/>
              </p:cNvSpPr>
              <p:nvPr userDrawn="1"/>
            </p:nvSpPr>
            <p:spPr bwMode="ltGray">
              <a:xfrm rot="3368036">
                <a:off x="772" y="369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" name="Rectangle 39"/>
              <p:cNvSpPr>
                <a:spLocks noChangeArrowheads="1"/>
              </p:cNvSpPr>
              <p:nvPr userDrawn="1"/>
            </p:nvSpPr>
            <p:spPr bwMode="ltGray">
              <a:xfrm rot="3368036">
                <a:off x="746" y="3716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" name="Rectangle 40"/>
              <p:cNvSpPr>
                <a:spLocks noChangeArrowheads="1"/>
              </p:cNvSpPr>
              <p:nvPr userDrawn="1"/>
            </p:nvSpPr>
            <p:spPr bwMode="ltGray">
              <a:xfrm rot="3816889">
                <a:off x="717" y="37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" name="Rectangle 41"/>
              <p:cNvSpPr>
                <a:spLocks noChangeArrowheads="1"/>
              </p:cNvSpPr>
              <p:nvPr userDrawn="1"/>
            </p:nvSpPr>
            <p:spPr bwMode="ltGray">
              <a:xfrm rot="2302266">
                <a:off x="923" y="358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" name="Rectangle 42"/>
              <p:cNvSpPr>
                <a:spLocks noChangeArrowheads="1"/>
              </p:cNvSpPr>
              <p:nvPr userDrawn="1"/>
            </p:nvSpPr>
            <p:spPr bwMode="ltGray">
              <a:xfrm rot="2302266">
                <a:off x="899" y="360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" name="Rectangle 43"/>
              <p:cNvSpPr>
                <a:spLocks noChangeArrowheads="1"/>
              </p:cNvSpPr>
              <p:nvPr userDrawn="1"/>
            </p:nvSpPr>
            <p:spPr bwMode="ltGray">
              <a:xfrm rot="2707562">
                <a:off x="876" y="36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" name="Rectangle 44"/>
              <p:cNvSpPr>
                <a:spLocks noChangeArrowheads="1"/>
              </p:cNvSpPr>
              <p:nvPr userDrawn="1"/>
            </p:nvSpPr>
            <p:spPr bwMode="ltGray">
              <a:xfrm rot="2707562">
                <a:off x="850" y="364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" name="Rectangle 45"/>
              <p:cNvSpPr>
                <a:spLocks noChangeArrowheads="1"/>
              </p:cNvSpPr>
              <p:nvPr userDrawn="1"/>
            </p:nvSpPr>
            <p:spPr bwMode="ltGray">
              <a:xfrm rot="1525830">
                <a:off x="1027" y="3473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" name="Rectangle 46"/>
              <p:cNvSpPr>
                <a:spLocks noChangeArrowheads="1"/>
              </p:cNvSpPr>
              <p:nvPr userDrawn="1"/>
            </p:nvSpPr>
            <p:spPr bwMode="ltGray">
              <a:xfrm rot="1525830">
                <a:off x="1009" y="349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" name="Rectangle 47"/>
              <p:cNvSpPr>
                <a:spLocks noChangeArrowheads="1"/>
              </p:cNvSpPr>
              <p:nvPr userDrawn="1"/>
            </p:nvSpPr>
            <p:spPr bwMode="ltGray">
              <a:xfrm rot="1788117">
                <a:off x="990" y="351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" name="Rectangle 48"/>
              <p:cNvSpPr>
                <a:spLocks noChangeArrowheads="1"/>
              </p:cNvSpPr>
              <p:nvPr userDrawn="1"/>
            </p:nvSpPr>
            <p:spPr bwMode="ltGray">
              <a:xfrm rot="1788117">
                <a:off x="969" y="354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" name="Rectangle 49"/>
              <p:cNvSpPr>
                <a:spLocks noChangeArrowheads="1"/>
              </p:cNvSpPr>
              <p:nvPr userDrawn="1"/>
            </p:nvSpPr>
            <p:spPr bwMode="ltGray">
              <a:xfrm rot="841630">
                <a:off x="1113" y="3355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" name="Rectangle 50"/>
              <p:cNvSpPr>
                <a:spLocks noChangeArrowheads="1"/>
              </p:cNvSpPr>
              <p:nvPr userDrawn="1"/>
            </p:nvSpPr>
            <p:spPr bwMode="ltGray">
              <a:xfrm rot="841630">
                <a:off x="1100" y="337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" name="Rectangle 51"/>
              <p:cNvSpPr>
                <a:spLocks noChangeArrowheads="1"/>
              </p:cNvSpPr>
              <p:nvPr userDrawn="1"/>
            </p:nvSpPr>
            <p:spPr bwMode="ltGray">
              <a:xfrm rot="1308689">
                <a:off x="1086" y="3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" name="Rectangle 52"/>
              <p:cNvSpPr>
                <a:spLocks noChangeArrowheads="1"/>
              </p:cNvSpPr>
              <p:nvPr userDrawn="1"/>
            </p:nvSpPr>
            <p:spPr bwMode="ltGray">
              <a:xfrm rot="1308689">
                <a:off x="1064" y="3425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" name="Rectangle 53"/>
              <p:cNvSpPr>
                <a:spLocks noChangeArrowheads="1"/>
              </p:cNvSpPr>
              <p:nvPr userDrawn="1"/>
            </p:nvSpPr>
            <p:spPr bwMode="ltGray">
              <a:xfrm rot="469913">
                <a:off x="1172" y="3225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" name="Rectangle 54"/>
              <p:cNvSpPr>
                <a:spLocks noChangeArrowheads="1"/>
              </p:cNvSpPr>
              <p:nvPr userDrawn="1"/>
            </p:nvSpPr>
            <p:spPr bwMode="ltGray">
              <a:xfrm rot="559869">
                <a:off x="1162" y="325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" name="Rectangle 55"/>
              <p:cNvSpPr>
                <a:spLocks noChangeArrowheads="1"/>
              </p:cNvSpPr>
              <p:nvPr userDrawn="1"/>
            </p:nvSpPr>
            <p:spPr bwMode="ltGray">
              <a:xfrm rot="734079">
                <a:off x="1154" y="327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5" name="Rectangle 56"/>
              <p:cNvSpPr>
                <a:spLocks noChangeArrowheads="1"/>
              </p:cNvSpPr>
              <p:nvPr userDrawn="1"/>
            </p:nvSpPr>
            <p:spPr bwMode="ltGray">
              <a:xfrm rot="734079">
                <a:off x="1141" y="330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6" name="Rectangle 57"/>
              <p:cNvSpPr>
                <a:spLocks noChangeArrowheads="1"/>
              </p:cNvSpPr>
              <p:nvPr userDrawn="1"/>
            </p:nvSpPr>
            <p:spPr bwMode="ltGray">
              <a:xfrm rot="-293905">
                <a:off x="1211" y="309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7" name="Rectangle 58"/>
              <p:cNvSpPr>
                <a:spLocks noChangeArrowheads="1"/>
              </p:cNvSpPr>
              <p:nvPr userDrawn="1"/>
            </p:nvSpPr>
            <p:spPr bwMode="ltGray">
              <a:xfrm rot="-8">
                <a:off x="1201" y="312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8" name="Rectangle 59"/>
              <p:cNvSpPr>
                <a:spLocks noChangeArrowheads="1"/>
              </p:cNvSpPr>
              <p:nvPr userDrawn="1"/>
            </p:nvSpPr>
            <p:spPr bwMode="ltGray">
              <a:xfrm rot="-8">
                <a:off x="1200" y="3147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9" name="Rectangle 60"/>
              <p:cNvSpPr>
                <a:spLocks noChangeArrowheads="1"/>
              </p:cNvSpPr>
              <p:nvPr userDrawn="1"/>
            </p:nvSpPr>
            <p:spPr bwMode="ltGray">
              <a:xfrm rot="214188">
                <a:off x="1189" y="3173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0" name="Rectangle 61"/>
              <p:cNvSpPr>
                <a:spLocks noChangeArrowheads="1"/>
              </p:cNvSpPr>
              <p:nvPr userDrawn="1"/>
            </p:nvSpPr>
            <p:spPr bwMode="ltGray">
              <a:xfrm rot="-682388">
                <a:off x="1219" y="296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1" name="Rectangle 62"/>
              <p:cNvSpPr>
                <a:spLocks noChangeArrowheads="1"/>
              </p:cNvSpPr>
              <p:nvPr userDrawn="1"/>
            </p:nvSpPr>
            <p:spPr bwMode="ltGray">
              <a:xfrm rot="-480400">
                <a:off x="1220" y="2991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2" name="Rectangle 63"/>
              <p:cNvSpPr>
                <a:spLocks noChangeArrowheads="1"/>
              </p:cNvSpPr>
              <p:nvPr userDrawn="1"/>
            </p:nvSpPr>
            <p:spPr bwMode="ltGray">
              <a:xfrm rot="-480400">
                <a:off x="1220" y="30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3" name="Rectangle 64"/>
              <p:cNvSpPr>
                <a:spLocks noChangeArrowheads="1"/>
              </p:cNvSpPr>
              <p:nvPr userDrawn="1"/>
            </p:nvSpPr>
            <p:spPr bwMode="ltGray">
              <a:xfrm rot="-270546">
                <a:off x="1219" y="3041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4" name="Rectangle 65"/>
              <p:cNvSpPr>
                <a:spLocks noChangeArrowheads="1"/>
              </p:cNvSpPr>
              <p:nvPr userDrawn="1"/>
            </p:nvSpPr>
            <p:spPr bwMode="ltGray">
              <a:xfrm rot="-1132286">
                <a:off x="1207" y="2843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5" name="Rectangle 66"/>
              <p:cNvSpPr>
                <a:spLocks noChangeArrowheads="1"/>
              </p:cNvSpPr>
              <p:nvPr userDrawn="1"/>
            </p:nvSpPr>
            <p:spPr bwMode="ltGray">
              <a:xfrm rot="-969272">
                <a:off x="1213" y="286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6" name="Rectangle 67"/>
              <p:cNvSpPr>
                <a:spLocks noChangeArrowheads="1"/>
              </p:cNvSpPr>
              <p:nvPr userDrawn="1"/>
            </p:nvSpPr>
            <p:spPr bwMode="ltGray">
              <a:xfrm rot="-969272">
                <a:off x="1216" y="288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7" name="Rectangle 68"/>
              <p:cNvSpPr>
                <a:spLocks noChangeArrowheads="1"/>
              </p:cNvSpPr>
              <p:nvPr userDrawn="1"/>
            </p:nvSpPr>
            <p:spPr bwMode="ltGray">
              <a:xfrm rot="-806259">
                <a:off x="1219" y="29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8" name="Rectangle 69"/>
              <p:cNvSpPr>
                <a:spLocks noChangeArrowheads="1"/>
              </p:cNvSpPr>
              <p:nvPr userDrawn="1"/>
            </p:nvSpPr>
            <p:spPr bwMode="ltGray">
              <a:xfrm rot="-1543941">
                <a:off x="1165" y="272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9" name="Rectangle 70"/>
              <p:cNvSpPr>
                <a:spLocks noChangeArrowheads="1"/>
              </p:cNvSpPr>
              <p:nvPr userDrawn="1"/>
            </p:nvSpPr>
            <p:spPr bwMode="ltGray">
              <a:xfrm rot="-1341953">
                <a:off x="1176" y="2752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0" name="Rectangle 71"/>
              <p:cNvSpPr>
                <a:spLocks noChangeArrowheads="1"/>
              </p:cNvSpPr>
              <p:nvPr userDrawn="1"/>
            </p:nvSpPr>
            <p:spPr bwMode="ltGray">
              <a:xfrm rot="-1341953">
                <a:off x="1184" y="277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1" name="Rectangle 72"/>
              <p:cNvSpPr>
                <a:spLocks noChangeArrowheads="1"/>
              </p:cNvSpPr>
              <p:nvPr userDrawn="1"/>
            </p:nvSpPr>
            <p:spPr bwMode="ltGray">
              <a:xfrm rot="-1341953">
                <a:off x="1194" y="279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2" name="Rectangle 73"/>
              <p:cNvSpPr>
                <a:spLocks noChangeArrowheads="1"/>
              </p:cNvSpPr>
              <p:nvPr userDrawn="1"/>
            </p:nvSpPr>
            <p:spPr bwMode="ltGray">
              <a:xfrm rot="-1928746">
                <a:off x="1101" y="262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3" name="Rectangle 74"/>
              <p:cNvSpPr>
                <a:spLocks noChangeArrowheads="1"/>
              </p:cNvSpPr>
              <p:nvPr userDrawn="1"/>
            </p:nvSpPr>
            <p:spPr bwMode="ltGray">
              <a:xfrm rot="-1844175">
                <a:off x="1114" y="264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4" name="Rectangle 75"/>
              <p:cNvSpPr>
                <a:spLocks noChangeArrowheads="1"/>
              </p:cNvSpPr>
              <p:nvPr userDrawn="1"/>
            </p:nvSpPr>
            <p:spPr bwMode="ltGray">
              <a:xfrm rot="-1752383">
                <a:off x="1129" y="266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5" name="Rectangle 76"/>
              <p:cNvSpPr>
                <a:spLocks noChangeArrowheads="1"/>
              </p:cNvSpPr>
              <p:nvPr userDrawn="1"/>
            </p:nvSpPr>
            <p:spPr bwMode="ltGray">
              <a:xfrm rot="-1752383">
                <a:off x="1142" y="268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6" name="Rectangle 77"/>
              <p:cNvSpPr>
                <a:spLocks noChangeArrowheads="1"/>
              </p:cNvSpPr>
              <p:nvPr userDrawn="1"/>
            </p:nvSpPr>
            <p:spPr bwMode="ltGray">
              <a:xfrm rot="-2466736">
                <a:off x="1014" y="253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7" name="Rectangle 78"/>
              <p:cNvSpPr>
                <a:spLocks noChangeArrowheads="1"/>
              </p:cNvSpPr>
              <p:nvPr userDrawn="1"/>
            </p:nvSpPr>
            <p:spPr bwMode="ltGray">
              <a:xfrm rot="-2466736">
                <a:off x="1035" y="255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" name="Rectangle 79"/>
              <p:cNvSpPr>
                <a:spLocks noChangeArrowheads="1"/>
              </p:cNvSpPr>
              <p:nvPr userDrawn="1"/>
            </p:nvSpPr>
            <p:spPr bwMode="ltGray">
              <a:xfrm rot="-2466736">
                <a:off x="1050" y="257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9" name="Rectangle 80"/>
              <p:cNvSpPr>
                <a:spLocks noChangeArrowheads="1"/>
              </p:cNvSpPr>
              <p:nvPr userDrawn="1"/>
            </p:nvSpPr>
            <p:spPr bwMode="ltGray">
              <a:xfrm rot="-2342866">
                <a:off x="1068" y="2590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0" name="Freeform 81"/>
              <p:cNvSpPr>
                <a:spLocks/>
              </p:cNvSpPr>
              <p:nvPr userDrawn="1"/>
            </p:nvSpPr>
            <p:spPr bwMode="ltGray">
              <a:xfrm>
                <a:off x="486" y="2563"/>
                <a:ext cx="180" cy="151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28" y="147"/>
                  </a:cxn>
                  <a:cxn ang="0">
                    <a:pos x="64" y="46"/>
                  </a:cxn>
                  <a:cxn ang="0">
                    <a:pos x="94" y="151"/>
                  </a:cxn>
                  <a:cxn ang="0">
                    <a:pos x="129" y="151"/>
                  </a:cxn>
                  <a:cxn ang="0">
                    <a:pos x="180" y="9"/>
                  </a:cxn>
                  <a:cxn ang="0">
                    <a:pos x="148" y="10"/>
                  </a:cxn>
                  <a:cxn ang="0">
                    <a:pos x="112" y="112"/>
                  </a:cxn>
                  <a:cxn ang="0">
                    <a:pos x="79" y="0"/>
                  </a:cxn>
                  <a:cxn ang="0">
                    <a:pos x="48" y="0"/>
                  </a:cxn>
                  <a:cxn ang="0">
                    <a:pos x="0" y="144"/>
                  </a:cxn>
                </a:cxnLst>
                <a:rect l="0" t="0" r="r" b="b"/>
                <a:pathLst>
                  <a:path w="180" h="151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1" name="Rectangle 82"/>
              <p:cNvSpPr>
                <a:spLocks noChangeArrowheads="1"/>
              </p:cNvSpPr>
              <p:nvPr userDrawn="1"/>
            </p:nvSpPr>
            <p:spPr bwMode="ltGray">
              <a:xfrm rot="6575641">
                <a:off x="-217" y="3138"/>
                <a:ext cx="122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2" name="Rectangle 83"/>
              <p:cNvSpPr>
                <a:spLocks noChangeArrowheads="1"/>
              </p:cNvSpPr>
              <p:nvPr userDrawn="1"/>
            </p:nvSpPr>
            <p:spPr bwMode="ltGray">
              <a:xfrm rot="238799">
                <a:off x="4" y="3146"/>
                <a:ext cx="103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3" name="Rectangle 84"/>
              <p:cNvSpPr>
                <a:spLocks noChangeArrowheads="1"/>
              </p:cNvSpPr>
              <p:nvPr userDrawn="1"/>
            </p:nvSpPr>
            <p:spPr bwMode="ltGray">
              <a:xfrm rot="-2957028">
                <a:off x="907" y="247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4" name="Rectangle 85"/>
              <p:cNvSpPr>
                <a:spLocks noChangeArrowheads="1"/>
              </p:cNvSpPr>
              <p:nvPr userDrawn="1"/>
            </p:nvSpPr>
            <p:spPr bwMode="ltGray">
              <a:xfrm rot="-2957028">
                <a:off x="930" y="248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5" name="Rectangle 86"/>
              <p:cNvSpPr>
                <a:spLocks noChangeArrowheads="1"/>
              </p:cNvSpPr>
              <p:nvPr userDrawn="1"/>
            </p:nvSpPr>
            <p:spPr bwMode="ltGray">
              <a:xfrm rot="-2957028">
                <a:off x="954" y="249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6" name="Rectangle 87"/>
              <p:cNvSpPr>
                <a:spLocks noChangeArrowheads="1"/>
              </p:cNvSpPr>
              <p:nvPr userDrawn="1"/>
            </p:nvSpPr>
            <p:spPr bwMode="ltGray">
              <a:xfrm rot="-2661033">
                <a:off x="974" y="2509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7" name="Rectangle 88"/>
              <p:cNvSpPr>
                <a:spLocks noChangeArrowheads="1"/>
              </p:cNvSpPr>
              <p:nvPr userDrawn="1"/>
            </p:nvSpPr>
            <p:spPr bwMode="ltGray">
              <a:xfrm rot="-3638503">
                <a:off x="788" y="242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8" name="Rectangle 89"/>
              <p:cNvSpPr>
                <a:spLocks noChangeArrowheads="1"/>
              </p:cNvSpPr>
              <p:nvPr userDrawn="1"/>
            </p:nvSpPr>
            <p:spPr bwMode="ltGray">
              <a:xfrm rot="-3638503">
                <a:off x="815" y="243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" name="Rectangle 90"/>
              <p:cNvSpPr>
                <a:spLocks noChangeArrowheads="1"/>
              </p:cNvSpPr>
              <p:nvPr userDrawn="1"/>
            </p:nvSpPr>
            <p:spPr bwMode="ltGray">
              <a:xfrm rot="-3514633">
                <a:off x="837" y="244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0" name="Rectangle 91"/>
              <p:cNvSpPr>
                <a:spLocks noChangeArrowheads="1"/>
              </p:cNvSpPr>
              <p:nvPr userDrawn="1"/>
            </p:nvSpPr>
            <p:spPr bwMode="ltGray">
              <a:xfrm rot="-3220799">
                <a:off x="862" y="245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" name="Rectangle 92"/>
              <p:cNvSpPr>
                <a:spLocks noChangeArrowheads="1"/>
              </p:cNvSpPr>
              <p:nvPr userDrawn="1"/>
            </p:nvSpPr>
            <p:spPr bwMode="ltGray">
              <a:xfrm rot="-4338250">
                <a:off x="649" y="239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2" name="Rectangle 93"/>
              <p:cNvSpPr>
                <a:spLocks noChangeArrowheads="1"/>
              </p:cNvSpPr>
              <p:nvPr userDrawn="1"/>
            </p:nvSpPr>
            <p:spPr bwMode="ltGray">
              <a:xfrm rot="-4250359">
                <a:off x="677" y="240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3" name="Rectangle 94"/>
              <p:cNvSpPr>
                <a:spLocks noChangeArrowheads="1"/>
              </p:cNvSpPr>
              <p:nvPr userDrawn="1"/>
            </p:nvSpPr>
            <p:spPr bwMode="ltGray">
              <a:xfrm rot="-4250359">
                <a:off x="708" y="240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4" name="Rectangle 95"/>
              <p:cNvSpPr>
                <a:spLocks noChangeArrowheads="1"/>
              </p:cNvSpPr>
              <p:nvPr userDrawn="1"/>
            </p:nvSpPr>
            <p:spPr bwMode="ltGray">
              <a:xfrm rot="-3989246">
                <a:off x="738" y="241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5" name="Rectangle 96"/>
              <p:cNvSpPr>
                <a:spLocks noChangeArrowheads="1"/>
              </p:cNvSpPr>
              <p:nvPr userDrawn="1"/>
            </p:nvSpPr>
            <p:spPr bwMode="ltGray">
              <a:xfrm rot="-4862215">
                <a:off x="503" y="239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6" name="Rectangle 97"/>
              <p:cNvSpPr>
                <a:spLocks noChangeArrowheads="1"/>
              </p:cNvSpPr>
              <p:nvPr userDrawn="1"/>
            </p:nvSpPr>
            <p:spPr bwMode="ltGray">
              <a:xfrm rot="-4673370">
                <a:off x="534" y="239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7" name="Rectangle 98"/>
              <p:cNvSpPr>
                <a:spLocks noChangeArrowheads="1"/>
              </p:cNvSpPr>
              <p:nvPr userDrawn="1"/>
            </p:nvSpPr>
            <p:spPr bwMode="ltGray">
              <a:xfrm rot="-4646721">
                <a:off x="563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8" name="Rectangle 99"/>
              <p:cNvSpPr>
                <a:spLocks noChangeArrowheads="1"/>
              </p:cNvSpPr>
              <p:nvPr userDrawn="1"/>
            </p:nvSpPr>
            <p:spPr bwMode="ltGray">
              <a:xfrm rot="-4580623">
                <a:off x="595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9" name="Rectangle 100"/>
              <p:cNvSpPr>
                <a:spLocks noChangeArrowheads="1"/>
              </p:cNvSpPr>
              <p:nvPr userDrawn="1"/>
            </p:nvSpPr>
            <p:spPr bwMode="ltGray">
              <a:xfrm rot="-5195129">
                <a:off x="355" y="241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0" name="Rectangle 101"/>
              <p:cNvSpPr>
                <a:spLocks noChangeArrowheads="1"/>
              </p:cNvSpPr>
              <p:nvPr userDrawn="1"/>
            </p:nvSpPr>
            <p:spPr bwMode="ltGray">
              <a:xfrm rot="-5360484">
                <a:off x="385" y="240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1" name="Rectangle 102"/>
              <p:cNvSpPr>
                <a:spLocks noChangeArrowheads="1"/>
              </p:cNvSpPr>
              <p:nvPr userDrawn="1"/>
            </p:nvSpPr>
            <p:spPr bwMode="ltGray">
              <a:xfrm rot="-5288939">
                <a:off x="419" y="2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2" name="Rectangle 103"/>
              <p:cNvSpPr>
                <a:spLocks noChangeArrowheads="1"/>
              </p:cNvSpPr>
              <p:nvPr userDrawn="1"/>
            </p:nvSpPr>
            <p:spPr bwMode="ltGray">
              <a:xfrm rot="-5164854">
                <a:off x="449" y="2400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3" name="Rectangle 104"/>
              <p:cNvSpPr>
                <a:spLocks noChangeArrowheads="1"/>
              </p:cNvSpPr>
              <p:nvPr userDrawn="1"/>
            </p:nvSpPr>
            <p:spPr bwMode="ltGray">
              <a:xfrm rot="-6132163">
                <a:off x="206" y="245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4" name="Rectangle 105"/>
              <p:cNvSpPr>
                <a:spLocks noChangeArrowheads="1"/>
              </p:cNvSpPr>
              <p:nvPr userDrawn="1"/>
            </p:nvSpPr>
            <p:spPr bwMode="ltGray">
              <a:xfrm rot="-6220433">
                <a:off x="237" y="24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5" name="Rectangle 106"/>
              <p:cNvSpPr>
                <a:spLocks noChangeArrowheads="1"/>
              </p:cNvSpPr>
              <p:nvPr userDrawn="1"/>
            </p:nvSpPr>
            <p:spPr bwMode="ltGray">
              <a:xfrm rot="-6110943">
                <a:off x="266" y="243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6" name="Rectangle 107"/>
              <p:cNvSpPr>
                <a:spLocks noChangeArrowheads="1"/>
              </p:cNvSpPr>
              <p:nvPr userDrawn="1"/>
            </p:nvSpPr>
            <p:spPr bwMode="ltGray">
              <a:xfrm rot="-5919570">
                <a:off x="293" y="24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7" name="Rectangle 108"/>
              <p:cNvSpPr>
                <a:spLocks noChangeArrowheads="1"/>
              </p:cNvSpPr>
              <p:nvPr userDrawn="1"/>
            </p:nvSpPr>
            <p:spPr bwMode="ltGray">
              <a:xfrm rot="-7376291">
                <a:off x="6" y="25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8" name="Rectangle 109"/>
              <p:cNvSpPr>
                <a:spLocks noChangeArrowheads="1"/>
              </p:cNvSpPr>
              <p:nvPr userDrawn="1"/>
            </p:nvSpPr>
            <p:spPr bwMode="ltGray">
              <a:xfrm rot="-7168347">
                <a:off x="65" y="2516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9" name="Rectangle 110"/>
              <p:cNvSpPr>
                <a:spLocks noChangeArrowheads="1"/>
              </p:cNvSpPr>
              <p:nvPr userDrawn="1"/>
            </p:nvSpPr>
            <p:spPr bwMode="ltGray">
              <a:xfrm rot="-6802416">
                <a:off x="92" y="250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0" name="Rectangle 111"/>
              <p:cNvSpPr>
                <a:spLocks noChangeArrowheads="1"/>
              </p:cNvSpPr>
              <p:nvPr userDrawn="1"/>
            </p:nvSpPr>
            <p:spPr bwMode="ltGray">
              <a:xfrm rot="-6802416">
                <a:off x="119" y="249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1" name="Rectangle 112"/>
              <p:cNvSpPr>
                <a:spLocks noChangeArrowheads="1"/>
              </p:cNvSpPr>
              <p:nvPr userDrawn="1"/>
            </p:nvSpPr>
            <p:spPr bwMode="ltGray">
              <a:xfrm rot="-6457704">
                <a:off x="150" y="247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" name="Rectangle 113"/>
              <p:cNvSpPr>
                <a:spLocks noChangeArrowheads="1"/>
              </p:cNvSpPr>
              <p:nvPr userDrawn="1"/>
            </p:nvSpPr>
            <p:spPr bwMode="ltGray">
              <a:xfrm rot="-1876771">
                <a:off x="0" y="3363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" name="Rectangle 114"/>
              <p:cNvSpPr>
                <a:spLocks noChangeArrowheads="1"/>
              </p:cNvSpPr>
              <p:nvPr userDrawn="1"/>
            </p:nvSpPr>
            <p:spPr bwMode="ltGray">
              <a:xfrm rot="3283992">
                <a:off x="511" y="347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4" name="Rectangle 115"/>
              <p:cNvSpPr>
                <a:spLocks noChangeArrowheads="1"/>
              </p:cNvSpPr>
              <p:nvPr userDrawn="1"/>
            </p:nvSpPr>
            <p:spPr bwMode="ltGray">
              <a:xfrm rot="3283992">
                <a:off x="35" y="279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5" name="Rectangle 116"/>
              <p:cNvSpPr>
                <a:spLocks noChangeArrowheads="1"/>
              </p:cNvSpPr>
              <p:nvPr userDrawn="1"/>
            </p:nvSpPr>
            <p:spPr bwMode="ltGray">
              <a:xfrm rot="-1876771">
                <a:off x="700" y="2851"/>
                <a:ext cx="31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6" name="Rectangle 117"/>
              <p:cNvSpPr>
                <a:spLocks noChangeArrowheads="1"/>
              </p:cNvSpPr>
              <p:nvPr userDrawn="1"/>
            </p:nvSpPr>
            <p:spPr bwMode="ltGray">
              <a:xfrm rot="5908516">
                <a:off x="200" y="3915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7" name="Rectangle 118"/>
              <p:cNvSpPr>
                <a:spLocks noChangeArrowheads="1"/>
              </p:cNvSpPr>
              <p:nvPr userDrawn="1"/>
            </p:nvSpPr>
            <p:spPr bwMode="ltGray">
              <a:xfrm rot="6683973">
                <a:off x="45" y="3915"/>
                <a:ext cx="144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8" name="Rectangle 119"/>
              <p:cNvSpPr>
                <a:spLocks noChangeArrowheads="1"/>
              </p:cNvSpPr>
              <p:nvPr userDrawn="1"/>
            </p:nvSpPr>
            <p:spPr bwMode="ltGray">
              <a:xfrm rot="5245609">
                <a:off x="361" y="389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9" name="Rectangle 120"/>
              <p:cNvSpPr>
                <a:spLocks noChangeArrowheads="1"/>
              </p:cNvSpPr>
              <p:nvPr userDrawn="1"/>
            </p:nvSpPr>
            <p:spPr bwMode="ltGray">
              <a:xfrm rot="4500520">
                <a:off x="522" y="3847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0" name="Rectangle 121"/>
              <p:cNvSpPr>
                <a:spLocks noChangeArrowheads="1"/>
              </p:cNvSpPr>
              <p:nvPr userDrawn="1"/>
            </p:nvSpPr>
            <p:spPr bwMode="ltGray">
              <a:xfrm rot="3805227">
                <a:off x="670" y="377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1" name="Rectangle 122"/>
              <p:cNvSpPr>
                <a:spLocks noChangeArrowheads="1"/>
              </p:cNvSpPr>
              <p:nvPr userDrawn="1"/>
            </p:nvSpPr>
            <p:spPr bwMode="ltGray">
              <a:xfrm rot="3060138">
                <a:off x="813" y="368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2" name="Rectangle 123"/>
              <p:cNvSpPr>
                <a:spLocks noChangeArrowheads="1"/>
              </p:cNvSpPr>
              <p:nvPr userDrawn="1"/>
            </p:nvSpPr>
            <p:spPr bwMode="ltGray">
              <a:xfrm rot="2090281">
                <a:off x="938" y="3582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3" name="Rectangle 124"/>
              <p:cNvSpPr>
                <a:spLocks noChangeArrowheads="1"/>
              </p:cNvSpPr>
              <p:nvPr userDrawn="1"/>
            </p:nvSpPr>
            <p:spPr bwMode="ltGray">
              <a:xfrm rot="-7168347">
                <a:off x="-18" y="2506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4" name="Rectangle 125"/>
              <p:cNvSpPr>
                <a:spLocks noChangeArrowheads="1"/>
              </p:cNvSpPr>
              <p:nvPr userDrawn="1"/>
            </p:nvSpPr>
            <p:spPr bwMode="ltGray">
              <a:xfrm rot="-6406501">
                <a:off x="136" y="243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5" name="Rectangle 126"/>
              <p:cNvSpPr>
                <a:spLocks noChangeArrowheads="1"/>
              </p:cNvSpPr>
              <p:nvPr userDrawn="1"/>
            </p:nvSpPr>
            <p:spPr bwMode="ltGray">
              <a:xfrm rot="-4970620">
                <a:off x="447" y="2364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6" name="Rectangle 127"/>
              <p:cNvSpPr>
                <a:spLocks noChangeArrowheads="1"/>
              </p:cNvSpPr>
              <p:nvPr userDrawn="1"/>
            </p:nvSpPr>
            <p:spPr bwMode="ltGray">
              <a:xfrm rot="-4298502">
                <a:off x="597" y="2360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7" name="Rectangle 128"/>
              <p:cNvSpPr>
                <a:spLocks noChangeArrowheads="1"/>
              </p:cNvSpPr>
              <p:nvPr userDrawn="1"/>
            </p:nvSpPr>
            <p:spPr bwMode="ltGray">
              <a:xfrm rot="-3676305">
                <a:off x="739" y="2386"/>
                <a:ext cx="15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8" name="Rectangle 129"/>
              <p:cNvSpPr>
                <a:spLocks noChangeArrowheads="1"/>
              </p:cNvSpPr>
              <p:nvPr userDrawn="1"/>
            </p:nvSpPr>
            <p:spPr bwMode="ltGray">
              <a:xfrm rot="-3188616">
                <a:off x="869" y="24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9" name="Rectangle 130"/>
              <p:cNvSpPr>
                <a:spLocks noChangeArrowheads="1"/>
              </p:cNvSpPr>
              <p:nvPr userDrawn="1"/>
            </p:nvSpPr>
            <p:spPr bwMode="ltGray">
              <a:xfrm rot="-2610246">
                <a:off x="984" y="2497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0" name="Rectangle 131"/>
              <p:cNvSpPr>
                <a:spLocks noChangeArrowheads="1"/>
              </p:cNvSpPr>
              <p:nvPr userDrawn="1"/>
            </p:nvSpPr>
            <p:spPr bwMode="ltGray">
              <a:xfrm rot="-2190008">
                <a:off x="1075" y="2585"/>
                <a:ext cx="17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1" name="Rectangle 132"/>
              <p:cNvSpPr>
                <a:spLocks noChangeArrowheads="1"/>
              </p:cNvSpPr>
              <p:nvPr userDrawn="1"/>
            </p:nvSpPr>
            <p:spPr bwMode="ltGray">
              <a:xfrm rot="-1728558">
                <a:off x="1147" y="2688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2" name="Rectangle 133"/>
              <p:cNvSpPr>
                <a:spLocks noChangeArrowheads="1"/>
              </p:cNvSpPr>
              <p:nvPr userDrawn="1"/>
            </p:nvSpPr>
            <p:spPr bwMode="ltGray">
              <a:xfrm rot="-1172118">
                <a:off x="1198" y="2805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3" name="Rectangle 134"/>
              <p:cNvSpPr>
                <a:spLocks noChangeArrowheads="1"/>
              </p:cNvSpPr>
              <p:nvPr userDrawn="1"/>
            </p:nvSpPr>
            <p:spPr bwMode="ltGray">
              <a:xfrm rot="-753845">
                <a:off x="1218" y="29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4" name="Rectangle 135"/>
              <p:cNvSpPr>
                <a:spLocks noChangeArrowheads="1"/>
              </p:cNvSpPr>
              <p:nvPr userDrawn="1"/>
            </p:nvSpPr>
            <p:spPr bwMode="ltGray">
              <a:xfrm rot="-287823">
                <a:off x="1213" y="3066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5" name="Rectangle 136"/>
              <p:cNvSpPr>
                <a:spLocks noChangeArrowheads="1"/>
              </p:cNvSpPr>
              <p:nvPr userDrawn="1"/>
            </p:nvSpPr>
            <p:spPr bwMode="ltGray">
              <a:xfrm rot="696741">
                <a:off x="1126" y="3337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6" name="Rectangle 137"/>
              <p:cNvSpPr>
                <a:spLocks noChangeArrowheads="1"/>
              </p:cNvSpPr>
              <p:nvPr userDrawn="1"/>
            </p:nvSpPr>
            <p:spPr bwMode="ltGray">
              <a:xfrm rot="1529990">
                <a:off x="1041" y="3465"/>
                <a:ext cx="140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7" name="Freeform 138"/>
              <p:cNvSpPr>
                <a:spLocks/>
              </p:cNvSpPr>
              <p:nvPr userDrawn="1"/>
            </p:nvSpPr>
            <p:spPr bwMode="ltGray">
              <a:xfrm>
                <a:off x="850" y="3136"/>
                <a:ext cx="204" cy="120"/>
              </a:xfrm>
              <a:custGeom>
                <a:avLst/>
                <a:gdLst/>
                <a:ahLst/>
                <a:cxnLst>
                  <a:cxn ang="0">
                    <a:pos x="168" y="120"/>
                  </a:cxn>
                  <a:cxn ang="0">
                    <a:pos x="204" y="12"/>
                  </a:cxn>
                  <a:cxn ang="0">
                    <a:pos x="42" y="0"/>
                  </a:cxn>
                  <a:cxn ang="0">
                    <a:pos x="0" y="108"/>
                  </a:cxn>
                  <a:cxn ang="0">
                    <a:pos x="30" y="114"/>
                  </a:cxn>
                  <a:cxn ang="0">
                    <a:pos x="60" y="30"/>
                  </a:cxn>
                  <a:cxn ang="0">
                    <a:pos x="102" y="36"/>
                  </a:cxn>
                  <a:cxn ang="0">
                    <a:pos x="78" y="108"/>
                  </a:cxn>
                  <a:cxn ang="0">
                    <a:pos x="102" y="108"/>
                  </a:cxn>
                  <a:cxn ang="0">
                    <a:pos x="132" y="36"/>
                  </a:cxn>
                  <a:cxn ang="0">
                    <a:pos x="162" y="36"/>
                  </a:cxn>
                  <a:cxn ang="0">
                    <a:pos x="138" y="114"/>
                  </a:cxn>
                  <a:cxn ang="0">
                    <a:pos x="168" y="120"/>
                  </a:cxn>
                </a:cxnLst>
                <a:rect l="0" t="0" r="r" b="b"/>
                <a:pathLst>
                  <a:path w="204" h="120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8" name="Freeform 139"/>
              <p:cNvSpPr>
                <a:spLocks/>
              </p:cNvSpPr>
              <p:nvPr userDrawn="1"/>
            </p:nvSpPr>
            <p:spPr bwMode="ltGray">
              <a:xfrm>
                <a:off x="19" y="2722"/>
                <a:ext cx="90" cy="78"/>
              </a:xfrm>
              <a:custGeom>
                <a:avLst/>
                <a:gdLst/>
                <a:ahLst/>
                <a:cxnLst>
                  <a:cxn ang="0">
                    <a:pos x="66" y="36"/>
                  </a:cxn>
                  <a:cxn ang="0">
                    <a:pos x="66" y="36"/>
                  </a:cxn>
                  <a:cxn ang="0">
                    <a:pos x="18" y="24"/>
                  </a:cxn>
                  <a:cxn ang="0">
                    <a:pos x="0" y="30"/>
                  </a:cxn>
                  <a:cxn ang="0">
                    <a:pos x="36" y="78"/>
                  </a:cxn>
                  <a:cxn ang="0">
                    <a:pos x="48" y="72"/>
                  </a:cxn>
                  <a:cxn ang="0">
                    <a:pos x="24" y="36"/>
                  </a:cxn>
                  <a:cxn ang="0">
                    <a:pos x="24" y="36"/>
                  </a:cxn>
                  <a:cxn ang="0">
                    <a:pos x="72" y="54"/>
                  </a:cxn>
                  <a:cxn ang="0">
                    <a:pos x="90" y="42"/>
                  </a:cxn>
                  <a:cxn ang="0">
                    <a:pos x="54" y="0"/>
                  </a:cxn>
                  <a:cxn ang="0">
                    <a:pos x="42" y="6"/>
                  </a:cxn>
                  <a:cxn ang="0">
                    <a:pos x="66" y="36"/>
                  </a:cxn>
                </a:cxnLst>
                <a:rect l="0" t="0" r="r" b="b"/>
                <a:pathLst>
                  <a:path w="90" h="78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9" name="Freeform 140"/>
              <p:cNvSpPr>
                <a:spLocks/>
              </p:cNvSpPr>
              <p:nvPr userDrawn="1"/>
            </p:nvSpPr>
            <p:spPr bwMode="ltGray">
              <a:xfrm>
                <a:off x="97" y="2651"/>
                <a:ext cx="101" cy="89"/>
              </a:xfrm>
              <a:custGeom>
                <a:avLst/>
                <a:gdLst/>
                <a:ahLst/>
                <a:cxnLst>
                  <a:cxn ang="0">
                    <a:pos x="54" y="89"/>
                  </a:cxn>
                  <a:cxn ang="0">
                    <a:pos x="65" y="83"/>
                  </a:cxn>
                  <a:cxn ang="0">
                    <a:pos x="48" y="35"/>
                  </a:cxn>
                  <a:cxn ang="0">
                    <a:pos x="89" y="65"/>
                  </a:cxn>
                  <a:cxn ang="0">
                    <a:pos x="101" y="59"/>
                  </a:cxn>
                  <a:cxn ang="0">
                    <a:pos x="83" y="0"/>
                  </a:cxn>
                  <a:cxn ang="0">
                    <a:pos x="71" y="12"/>
                  </a:cxn>
                  <a:cxn ang="0">
                    <a:pos x="83" y="41"/>
                  </a:cxn>
                  <a:cxn ang="0">
                    <a:pos x="48" y="23"/>
                  </a:cxn>
                  <a:cxn ang="0">
                    <a:pos x="36" y="29"/>
                  </a:cxn>
                  <a:cxn ang="0">
                    <a:pos x="45" y="68"/>
                  </a:cxn>
                  <a:cxn ang="0">
                    <a:pos x="18" y="41"/>
                  </a:cxn>
                  <a:cxn ang="0">
                    <a:pos x="0" y="53"/>
                  </a:cxn>
                  <a:cxn ang="0">
                    <a:pos x="54" y="89"/>
                  </a:cxn>
                </a:cxnLst>
                <a:rect l="0" t="0" r="r" b="b"/>
                <a:pathLst>
                  <a:path w="101" h="89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0" name="Freeform 141"/>
              <p:cNvSpPr>
                <a:spLocks/>
              </p:cNvSpPr>
              <p:nvPr userDrawn="1"/>
            </p:nvSpPr>
            <p:spPr bwMode="ltGray">
              <a:xfrm>
                <a:off x="677" y="3502"/>
                <a:ext cx="83" cy="78"/>
              </a:xfrm>
              <a:custGeom>
                <a:avLst/>
                <a:gdLst/>
                <a:ahLst/>
                <a:cxnLst>
                  <a:cxn ang="0">
                    <a:pos x="36" y="78"/>
                  </a:cxn>
                  <a:cxn ang="0">
                    <a:pos x="83" y="48"/>
                  </a:cxn>
                  <a:cxn ang="0">
                    <a:pos x="54" y="0"/>
                  </a:cxn>
                  <a:cxn ang="0">
                    <a:pos x="0" y="30"/>
                  </a:cxn>
                  <a:cxn ang="0">
                    <a:pos x="6" y="36"/>
                  </a:cxn>
                  <a:cxn ang="0">
                    <a:pos x="42" y="18"/>
                  </a:cxn>
                  <a:cxn ang="0">
                    <a:pos x="54" y="30"/>
                  </a:cxn>
                  <a:cxn ang="0">
                    <a:pos x="24" y="48"/>
                  </a:cxn>
                  <a:cxn ang="0">
                    <a:pos x="30" y="54"/>
                  </a:cxn>
                  <a:cxn ang="0">
                    <a:pos x="60" y="36"/>
                  </a:cxn>
                  <a:cxn ang="0">
                    <a:pos x="66" y="48"/>
                  </a:cxn>
                  <a:cxn ang="0">
                    <a:pos x="30" y="66"/>
                  </a:cxn>
                  <a:cxn ang="0">
                    <a:pos x="36" y="78"/>
                  </a:cxn>
                </a:cxnLst>
                <a:rect l="0" t="0" r="r" b="b"/>
                <a:pathLst>
                  <a:path w="83" h="78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1" name="Freeform 142"/>
              <p:cNvSpPr>
                <a:spLocks/>
              </p:cNvSpPr>
              <p:nvPr userDrawn="1"/>
            </p:nvSpPr>
            <p:spPr bwMode="ltGray">
              <a:xfrm>
                <a:off x="940" y="2782"/>
                <a:ext cx="90" cy="72"/>
              </a:xfrm>
              <a:custGeom>
                <a:avLst/>
                <a:gdLst/>
                <a:ahLst/>
                <a:cxnLst>
                  <a:cxn ang="0">
                    <a:pos x="90" y="30"/>
                  </a:cxn>
                  <a:cxn ang="0">
                    <a:pos x="66" y="0"/>
                  </a:cxn>
                  <a:cxn ang="0">
                    <a:pos x="0" y="36"/>
                  </a:cxn>
                  <a:cxn ang="0">
                    <a:pos x="24" y="72"/>
                  </a:cxn>
                  <a:cxn ang="0">
                    <a:pos x="36" y="66"/>
                  </a:cxn>
                  <a:cxn ang="0">
                    <a:pos x="18" y="42"/>
                  </a:cxn>
                  <a:cxn ang="0">
                    <a:pos x="36" y="30"/>
                  </a:cxn>
                  <a:cxn ang="0">
                    <a:pos x="54" y="54"/>
                  </a:cxn>
                  <a:cxn ang="0">
                    <a:pos x="60" y="48"/>
                  </a:cxn>
                  <a:cxn ang="0">
                    <a:pos x="48" y="24"/>
                  </a:cxn>
                  <a:cxn ang="0">
                    <a:pos x="60" y="12"/>
                  </a:cxn>
                  <a:cxn ang="0">
                    <a:pos x="78" y="42"/>
                  </a:cxn>
                  <a:cxn ang="0">
                    <a:pos x="90" y="30"/>
                  </a:cxn>
                </a:cxnLst>
                <a:rect l="0" t="0" r="r" b="b"/>
                <a:pathLst>
                  <a:path w="90" h="72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2" name="Freeform 143"/>
              <p:cNvSpPr>
                <a:spLocks/>
              </p:cNvSpPr>
              <p:nvPr userDrawn="1"/>
            </p:nvSpPr>
            <p:spPr bwMode="ltGray">
              <a:xfrm>
                <a:off x="898" y="2716"/>
                <a:ext cx="90" cy="84"/>
              </a:xfrm>
              <a:custGeom>
                <a:avLst/>
                <a:gdLst/>
                <a:ahLst/>
                <a:cxnLst>
                  <a:cxn ang="0">
                    <a:pos x="42" y="60"/>
                  </a:cxn>
                  <a:cxn ang="0">
                    <a:pos x="42" y="60"/>
                  </a:cxn>
                  <a:cxn ang="0">
                    <a:pos x="72" y="12"/>
                  </a:cxn>
                  <a:cxn ang="0">
                    <a:pos x="66" y="0"/>
                  </a:cxn>
                  <a:cxn ang="0">
                    <a:pos x="0" y="42"/>
                  </a:cxn>
                  <a:cxn ang="0">
                    <a:pos x="6" y="54"/>
                  </a:cxn>
                  <a:cxn ang="0">
                    <a:pos x="54" y="24"/>
                  </a:cxn>
                  <a:cxn ang="0">
                    <a:pos x="54" y="24"/>
                  </a:cxn>
                  <a:cxn ang="0">
                    <a:pos x="18" y="72"/>
                  </a:cxn>
                  <a:cxn ang="0">
                    <a:pos x="24" y="84"/>
                  </a:cxn>
                  <a:cxn ang="0">
                    <a:pos x="90" y="42"/>
                  </a:cxn>
                  <a:cxn ang="0">
                    <a:pos x="84" y="30"/>
                  </a:cxn>
                  <a:cxn ang="0">
                    <a:pos x="42" y="60"/>
                  </a:cxn>
                </a:cxnLst>
                <a:rect l="0" t="0" r="r" b="b"/>
                <a:pathLst>
                  <a:path w="90" h="84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3" name="Freeform 144"/>
              <p:cNvSpPr>
                <a:spLocks/>
              </p:cNvSpPr>
              <p:nvPr userDrawn="1"/>
            </p:nvSpPr>
            <p:spPr bwMode="ltGray">
              <a:xfrm>
                <a:off x="7" y="3837"/>
                <a:ext cx="6" cy="1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6" h="12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4" name="Freeform 145"/>
              <p:cNvSpPr>
                <a:spLocks/>
              </p:cNvSpPr>
              <p:nvPr userDrawn="1"/>
            </p:nvSpPr>
            <p:spPr bwMode="ltGray">
              <a:xfrm>
                <a:off x="7" y="2555"/>
                <a:ext cx="30" cy="48"/>
              </a:xfrm>
              <a:custGeom>
                <a:avLst/>
                <a:gdLst/>
                <a:ahLst/>
                <a:cxnLst>
                  <a:cxn ang="0">
                    <a:pos x="18" y="48"/>
                  </a:cxn>
                  <a:cxn ang="0">
                    <a:pos x="18" y="48"/>
                  </a:cxn>
                  <a:cxn ang="0">
                    <a:pos x="30" y="42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18" y="48"/>
                  </a:cxn>
                  <a:cxn ang="0">
                    <a:pos x="18" y="48"/>
                  </a:cxn>
                </a:cxnLst>
                <a:rect l="0" t="0" r="r" b="b"/>
                <a:pathLst>
                  <a:path w="30" h="48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5" name="Freeform 146"/>
              <p:cNvSpPr>
                <a:spLocks/>
              </p:cNvSpPr>
              <p:nvPr userDrawn="1"/>
            </p:nvSpPr>
            <p:spPr bwMode="ltGray">
              <a:xfrm>
                <a:off x="7" y="3843"/>
                <a:ext cx="36" cy="66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36"/>
                  </a:cxn>
                  <a:cxn ang="0">
                    <a:pos x="0" y="66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36" h="66">
                    <a:moveTo>
                      <a:pt x="36" y="0"/>
                    </a:moveTo>
                    <a:lnTo>
                      <a:pt x="24" y="0"/>
                    </a:ln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6" name="Rectangle 147"/>
              <p:cNvSpPr>
                <a:spLocks noChangeArrowheads="1"/>
              </p:cNvSpPr>
              <p:nvPr userDrawn="1"/>
            </p:nvSpPr>
            <p:spPr bwMode="ltGray">
              <a:xfrm rot="244926">
                <a:off x="1177" y="3201"/>
                <a:ext cx="16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7" name="Rectangle 148"/>
              <p:cNvSpPr>
                <a:spLocks noChangeArrowheads="1"/>
              </p:cNvSpPr>
              <p:nvPr userDrawn="1"/>
            </p:nvSpPr>
            <p:spPr bwMode="ltGray">
              <a:xfrm rot="-5598588">
                <a:off x="290" y="2386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8" name="Freeform 149"/>
              <p:cNvSpPr>
                <a:spLocks/>
              </p:cNvSpPr>
              <p:nvPr userDrawn="1"/>
            </p:nvSpPr>
            <p:spPr bwMode="ltGray">
              <a:xfrm>
                <a:off x="139" y="3573"/>
                <a:ext cx="144" cy="154"/>
              </a:xfrm>
              <a:custGeom>
                <a:avLst/>
                <a:gdLst/>
                <a:ahLst/>
                <a:cxnLst>
                  <a:cxn ang="0">
                    <a:pos x="0" y="102"/>
                  </a:cxn>
                  <a:cxn ang="0">
                    <a:pos x="59" y="154"/>
                  </a:cxn>
                  <a:cxn ang="0">
                    <a:pos x="117" y="120"/>
                  </a:cxn>
                  <a:cxn ang="0">
                    <a:pos x="62" y="55"/>
                  </a:cxn>
                  <a:cxn ang="0">
                    <a:pos x="104" y="34"/>
                  </a:cxn>
                  <a:cxn ang="0">
                    <a:pos x="117" y="53"/>
                  </a:cxn>
                  <a:cxn ang="0">
                    <a:pos x="141" y="47"/>
                  </a:cxn>
                  <a:cxn ang="0">
                    <a:pos x="97" y="2"/>
                  </a:cxn>
                  <a:cxn ang="0">
                    <a:pos x="36" y="33"/>
                  </a:cxn>
                  <a:cxn ang="0">
                    <a:pos x="90" y="107"/>
                  </a:cxn>
                  <a:cxn ang="0">
                    <a:pos x="28" y="101"/>
                  </a:cxn>
                  <a:cxn ang="0">
                    <a:pos x="0" y="102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9" name="Freeform 150"/>
              <p:cNvSpPr>
                <a:spLocks/>
              </p:cNvSpPr>
              <p:nvPr userDrawn="1"/>
            </p:nvSpPr>
            <p:spPr bwMode="ltGray">
              <a:xfrm rot="-2857037">
                <a:off x="619" y="3550"/>
                <a:ext cx="68" cy="69"/>
              </a:xfrm>
              <a:custGeom>
                <a:avLst/>
                <a:gdLst/>
                <a:ahLst/>
                <a:cxnLst>
                  <a:cxn ang="0">
                    <a:pos x="0" y="102"/>
                  </a:cxn>
                  <a:cxn ang="0">
                    <a:pos x="59" y="154"/>
                  </a:cxn>
                  <a:cxn ang="0">
                    <a:pos x="117" y="120"/>
                  </a:cxn>
                  <a:cxn ang="0">
                    <a:pos x="62" y="55"/>
                  </a:cxn>
                  <a:cxn ang="0">
                    <a:pos x="104" y="34"/>
                  </a:cxn>
                  <a:cxn ang="0">
                    <a:pos x="117" y="53"/>
                  </a:cxn>
                  <a:cxn ang="0">
                    <a:pos x="141" y="47"/>
                  </a:cxn>
                  <a:cxn ang="0">
                    <a:pos x="97" y="2"/>
                  </a:cxn>
                  <a:cxn ang="0">
                    <a:pos x="36" y="33"/>
                  </a:cxn>
                  <a:cxn ang="0">
                    <a:pos x="90" y="107"/>
                  </a:cxn>
                  <a:cxn ang="0">
                    <a:pos x="28" y="101"/>
                  </a:cxn>
                  <a:cxn ang="0">
                    <a:pos x="0" y="102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0" name="Freeform 151"/>
              <p:cNvSpPr>
                <a:spLocks/>
              </p:cNvSpPr>
              <p:nvPr userDrawn="1"/>
            </p:nvSpPr>
            <p:spPr bwMode="ltGray">
              <a:xfrm>
                <a:off x="235" y="2503"/>
                <a:ext cx="348" cy="127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7" y="582"/>
                  </a:cxn>
                  <a:cxn ang="0">
                    <a:pos x="348" y="1272"/>
                  </a:cxn>
                  <a:cxn ang="0">
                    <a:pos x="54" y="676"/>
                  </a:cxn>
                  <a:cxn ang="0">
                    <a:pos x="0" y="0"/>
                  </a:cxn>
                </a:cxnLst>
                <a:rect l="0" t="0" r="r" b="b"/>
                <a:pathLst>
                  <a:path w="348" h="1272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96863"/>
                      <a:invGamma/>
                    </a:schemeClr>
                  </a:gs>
                </a:gsLst>
                <a:lin ang="189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1" name="Oval 152"/>
              <p:cNvSpPr>
                <a:spLocks noChangeArrowheads="1"/>
              </p:cNvSpPr>
              <p:nvPr userDrawn="1"/>
            </p:nvSpPr>
            <p:spPr bwMode="ltGray">
              <a:xfrm rot="-1684349">
                <a:off x="296" y="3047"/>
                <a:ext cx="221" cy="174"/>
              </a:xfrm>
              <a:prstGeom prst="ellipse">
                <a:avLst/>
              </a:prstGeom>
              <a:gradFill rotWithShape="0">
                <a:gsLst>
                  <a:gs pos="0">
                    <a:schemeClr val="bg2">
                      <a:gamma/>
                      <a:shade val="90980"/>
                      <a:invGamma/>
                    </a:schemeClr>
                  </a:gs>
                  <a:gs pos="50000">
                    <a:schemeClr val="bg2"/>
                  </a:gs>
                  <a:gs pos="100000">
                    <a:schemeClr val="bg2">
                      <a:gamma/>
                      <a:shade val="90980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69785" name="Rectangle 15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9786" name="Rectangle 15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Arial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5" name="Rectangle 155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2286000" cy="4572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156" name="Rectangle 15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" name="Rectangle 15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286000" cy="4572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23B49A05-2A6F-4364-9561-BF8CE07493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5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284F88-68FF-4BFB-831C-1AFB864B79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5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EC9F78-B41B-4029-B004-AD131FDACB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4175" cy="4498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6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36C15-217B-4752-880C-948A9E5F7E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194175" cy="2173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25888"/>
            <a:ext cx="4194175" cy="21732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7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5644C-0ECF-43FD-BB4A-FA1E2BE288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41763"/>
            <a:ext cx="8229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12205033-7D81-4096-BF8D-B3830DFE045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E0F3F053-ACA9-4A80-83E4-9944A4330C0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5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3CCE80-9627-4102-B9E1-39E3732F5C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5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2DD76-DC0E-485B-A9B5-00D36701A1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4175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6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F01FD7-4796-48F6-A35F-AB5E690D1A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8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32B53-D560-49EF-B411-4FC3F4A422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4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A34A1F-32F5-424B-A75F-7DF272C151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3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18EBA-D348-439F-8686-84A194FE16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6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42C226-27DC-4470-A73A-344F4D03EF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6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007AA-C956-4546-AB73-9192F38578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95294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2"/>
          <p:cNvGrpSpPr>
            <a:grpSpLocks/>
          </p:cNvGrpSpPr>
          <p:nvPr/>
        </p:nvGrpSpPr>
        <p:grpSpPr bwMode="auto">
          <a:xfrm>
            <a:off x="0" y="1422400"/>
            <a:ext cx="9147175" cy="5435600"/>
            <a:chOff x="0" y="896"/>
            <a:chExt cx="5762" cy="3424"/>
          </a:xfrm>
        </p:grpSpPr>
        <p:grpSp>
          <p:nvGrpSpPr>
            <p:cNvPr id="19464" name="Group 3"/>
            <p:cNvGrpSpPr>
              <a:grpSpLocks/>
            </p:cNvGrpSpPr>
            <p:nvPr userDrawn="1"/>
          </p:nvGrpSpPr>
          <p:grpSpPr bwMode="auto">
            <a:xfrm>
              <a:off x="20" y="896"/>
              <a:ext cx="5742" cy="3424"/>
              <a:chOff x="20" y="896"/>
              <a:chExt cx="5742" cy="3424"/>
            </a:xfrm>
          </p:grpSpPr>
          <p:sp>
            <p:nvSpPr>
              <p:cNvPr id="68612" name="Freeform 4"/>
              <p:cNvSpPr>
                <a:spLocks/>
              </p:cNvSpPr>
              <p:nvPr userDrawn="1"/>
            </p:nvSpPr>
            <p:spPr bwMode="hidden">
              <a:xfrm>
                <a:off x="1399" y="1116"/>
                <a:ext cx="2815" cy="2110"/>
              </a:xfrm>
              <a:custGeom>
                <a:avLst/>
                <a:gdLst/>
                <a:ahLst/>
                <a:cxnLst>
                  <a:cxn ang="0">
                    <a:pos x="950" y="85"/>
                  </a:cxn>
                  <a:cxn ang="0">
                    <a:pos x="628" y="438"/>
                  </a:cxn>
                  <a:cxn ang="0">
                    <a:pos x="66" y="471"/>
                  </a:cxn>
                  <a:cxn ang="0">
                    <a:pos x="0" y="627"/>
                  </a:cxn>
                  <a:cxn ang="0">
                    <a:pos x="372" y="1026"/>
                  </a:cxn>
                  <a:cxn ang="0">
                    <a:pos x="611" y="902"/>
                  </a:cxn>
                  <a:cxn ang="0">
                    <a:pos x="992" y="1085"/>
                  </a:cxn>
                  <a:cxn ang="0">
                    <a:pos x="1116" y="1339"/>
                  </a:cxn>
                  <a:cxn ang="0">
                    <a:pos x="1083" y="1450"/>
                  </a:cxn>
                  <a:cxn ang="0">
                    <a:pos x="1124" y="1659"/>
                  </a:cxn>
                  <a:cxn ang="0">
                    <a:pos x="1149" y="1999"/>
                  </a:cxn>
                  <a:cxn ang="0">
                    <a:pos x="1463" y="2110"/>
                  </a:cxn>
                  <a:cxn ang="0">
                    <a:pos x="1686" y="2025"/>
                  </a:cxn>
                  <a:cxn ang="0">
                    <a:pos x="1603" y="1777"/>
                  </a:cxn>
                  <a:cxn ang="0">
                    <a:pos x="1991" y="1555"/>
                  </a:cxn>
                  <a:cxn ang="0">
                    <a:pos x="2281" y="1542"/>
                  </a:cxn>
                  <a:cxn ang="0">
                    <a:pos x="2446" y="1359"/>
                  </a:cxn>
                  <a:cxn ang="0">
                    <a:pos x="2361" y="1001"/>
                  </a:cxn>
                  <a:cxn ang="0">
                    <a:pos x="2606" y="893"/>
                  </a:cxn>
                  <a:cxn ang="0">
                    <a:pos x="2815" y="454"/>
                  </a:cxn>
                  <a:cxn ang="0">
                    <a:pos x="2518" y="0"/>
                  </a:cxn>
                </a:cxnLst>
                <a:rect l="0" t="0" r="r" b="b"/>
                <a:pathLst>
                  <a:path w="2815" h="2110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13" name="Freeform 5"/>
              <p:cNvSpPr>
                <a:spLocks/>
              </p:cNvSpPr>
              <p:nvPr userDrawn="1"/>
            </p:nvSpPr>
            <p:spPr bwMode="hidden">
              <a:xfrm>
                <a:off x="672" y="1116"/>
                <a:ext cx="3966" cy="2366"/>
              </a:xfrm>
              <a:custGeom>
                <a:avLst/>
                <a:gdLst/>
                <a:ahLst/>
                <a:cxnLst>
                  <a:cxn ang="0">
                    <a:pos x="1423" y="65"/>
                  </a:cxn>
                  <a:cxn ang="0">
                    <a:pos x="1148" y="262"/>
                  </a:cxn>
                  <a:cxn ang="0">
                    <a:pos x="934" y="216"/>
                  </a:cxn>
                  <a:cxn ang="0">
                    <a:pos x="529" y="314"/>
                  </a:cxn>
                  <a:cxn ang="0">
                    <a:pos x="174" y="327"/>
                  </a:cxn>
                  <a:cxn ang="0">
                    <a:pos x="0" y="628"/>
                  </a:cxn>
                  <a:cxn ang="0">
                    <a:pos x="91" y="726"/>
                  </a:cxn>
                  <a:cxn ang="0">
                    <a:pos x="231" y="654"/>
                  </a:cxn>
                  <a:cxn ang="0">
                    <a:pos x="430" y="687"/>
                  </a:cxn>
                  <a:cxn ang="0">
                    <a:pos x="504" y="850"/>
                  </a:cxn>
                  <a:cxn ang="0">
                    <a:pos x="347" y="1020"/>
                  </a:cxn>
                  <a:cxn ang="0">
                    <a:pos x="529" y="1144"/>
                  </a:cxn>
                  <a:cxn ang="0">
                    <a:pos x="727" y="1105"/>
                  </a:cxn>
                  <a:cxn ang="0">
                    <a:pos x="901" y="1216"/>
                  </a:cxn>
                  <a:cxn ang="0">
                    <a:pos x="1256" y="1229"/>
                  </a:cxn>
                  <a:cxn ang="0">
                    <a:pos x="1611" y="1425"/>
                  </a:cxn>
                  <a:cxn ang="0">
                    <a:pos x="1694" y="1673"/>
                  </a:cxn>
                  <a:cxn ang="0">
                    <a:pos x="1619" y="2118"/>
                  </a:cxn>
                  <a:cxn ang="0">
                    <a:pos x="1694" y="2268"/>
                  </a:cxn>
                  <a:cxn ang="0">
                    <a:pos x="2132" y="2242"/>
                  </a:cxn>
                  <a:cxn ang="0">
                    <a:pos x="2289" y="2366"/>
                  </a:cxn>
                  <a:cxn ang="0">
                    <a:pos x="2594" y="2046"/>
                  </a:cxn>
                  <a:cxn ang="0">
                    <a:pos x="2537" y="1817"/>
                  </a:cxn>
                  <a:cxn ang="0">
                    <a:pos x="2818" y="1673"/>
                  </a:cxn>
                  <a:cxn ang="0">
                    <a:pos x="3016" y="1719"/>
                  </a:cxn>
                  <a:cxn ang="0">
                    <a:pos x="3280" y="1615"/>
                  </a:cxn>
                  <a:cxn ang="0">
                    <a:pos x="3405" y="1174"/>
                  </a:cxn>
                  <a:cxn ang="0">
                    <a:pos x="3643" y="922"/>
                  </a:cxn>
                  <a:cxn ang="0">
                    <a:pos x="3966" y="896"/>
                  </a:cxn>
                  <a:cxn ang="0">
                    <a:pos x="3908" y="733"/>
                  </a:cxn>
                  <a:cxn ang="0">
                    <a:pos x="3669" y="563"/>
                  </a:cxn>
                  <a:cxn ang="0">
                    <a:pos x="3817" y="210"/>
                  </a:cxn>
                  <a:cxn ang="0">
                    <a:pos x="3590" y="0"/>
                  </a:cxn>
                </a:cxnLst>
                <a:rect l="0" t="0" r="r" b="b"/>
                <a:pathLst>
                  <a:path w="3966" h="23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14" name="Freeform 6"/>
              <p:cNvSpPr>
                <a:spLocks/>
              </p:cNvSpPr>
              <p:nvPr userDrawn="1"/>
            </p:nvSpPr>
            <p:spPr bwMode="hidden">
              <a:xfrm>
                <a:off x="20" y="1069"/>
                <a:ext cx="5732" cy="3107"/>
              </a:xfrm>
              <a:custGeom>
                <a:avLst/>
                <a:gdLst/>
                <a:ahLst/>
                <a:cxnLst>
                  <a:cxn ang="0">
                    <a:pos x="81" y="0"/>
                  </a:cxn>
                  <a:cxn ang="0">
                    <a:pos x="133" y="328"/>
                  </a:cxn>
                  <a:cxn ang="0">
                    <a:pos x="0" y="666"/>
                  </a:cxn>
                  <a:cxn ang="0">
                    <a:pos x="83" y="1221"/>
                  </a:cxn>
                  <a:cxn ang="0">
                    <a:pos x="413" y="1515"/>
                  </a:cxn>
                  <a:cxn ang="0">
                    <a:pos x="881" y="1700"/>
                  </a:cxn>
                  <a:cxn ang="0">
                    <a:pos x="1440" y="1651"/>
                  </a:cxn>
                  <a:cxn ang="0">
                    <a:pos x="1755" y="1940"/>
                  </a:cxn>
                  <a:cxn ang="0">
                    <a:pos x="1653" y="2126"/>
                  </a:cxn>
                  <a:cxn ang="0">
                    <a:pos x="1136" y="2142"/>
                  </a:cxn>
                  <a:cxn ang="0">
                    <a:pos x="911" y="2021"/>
                  </a:cxn>
                  <a:cxn ang="0">
                    <a:pos x="739" y="2142"/>
                  </a:cxn>
                  <a:cxn ang="0">
                    <a:pos x="954" y="2524"/>
                  </a:cxn>
                  <a:cxn ang="0">
                    <a:pos x="973" y="2905"/>
                  </a:cxn>
                  <a:cxn ang="0">
                    <a:pos x="1511" y="3107"/>
                  </a:cxn>
                  <a:cxn ang="0">
                    <a:pos x="1644" y="2922"/>
                  </a:cxn>
                  <a:cxn ang="0">
                    <a:pos x="2077" y="2797"/>
                  </a:cxn>
                  <a:cxn ang="0">
                    <a:pos x="2610" y="2962"/>
                  </a:cxn>
                  <a:cxn ang="0">
                    <a:pos x="3222" y="2812"/>
                  </a:cxn>
                  <a:cxn ang="0">
                    <a:pos x="3443" y="2922"/>
                  </a:cxn>
                  <a:cxn ang="0">
                    <a:pos x="3861" y="2648"/>
                  </a:cxn>
                  <a:cxn ang="0">
                    <a:pos x="4125" y="2311"/>
                  </a:cxn>
                  <a:cxn ang="0">
                    <a:pos x="4369" y="2318"/>
                  </a:cxn>
                  <a:cxn ang="0">
                    <a:pos x="4554" y="2445"/>
                  </a:cxn>
                  <a:cxn ang="0">
                    <a:pos x="5015" y="2142"/>
                  </a:cxn>
                  <a:cxn ang="0">
                    <a:pos x="5404" y="2185"/>
                  </a:cxn>
                  <a:cxn ang="0">
                    <a:pos x="5732" y="2069"/>
                  </a:cxn>
                </a:cxnLst>
                <a:rect l="0" t="0" r="r" b="b"/>
                <a:pathLst>
                  <a:path w="5732" h="3107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15" name="Freeform 7"/>
              <p:cNvSpPr>
                <a:spLocks/>
              </p:cNvSpPr>
              <p:nvPr userDrawn="1"/>
            </p:nvSpPr>
            <p:spPr bwMode="hidden">
              <a:xfrm>
                <a:off x="242" y="1145"/>
                <a:ext cx="5512" cy="2760"/>
              </a:xfrm>
              <a:custGeom>
                <a:avLst/>
                <a:gdLst/>
                <a:ahLst/>
                <a:cxnLst>
                  <a:cxn ang="0">
                    <a:pos x="240" y="0"/>
                  </a:cxn>
                  <a:cxn ang="0">
                    <a:pos x="0" y="336"/>
                  </a:cxn>
                  <a:cxn ang="0">
                    <a:pos x="82" y="821"/>
                  </a:cxn>
                  <a:cxn ang="0">
                    <a:pos x="243" y="873"/>
                  </a:cxn>
                  <a:cxn ang="0">
                    <a:pos x="473" y="1087"/>
                  </a:cxn>
                  <a:cxn ang="0">
                    <a:pos x="557" y="1441"/>
                  </a:cxn>
                  <a:cxn ang="0">
                    <a:pos x="839" y="1499"/>
                  </a:cxn>
                  <a:cxn ang="0">
                    <a:pos x="1258" y="1349"/>
                  </a:cxn>
                  <a:cxn ang="0">
                    <a:pos x="1307" y="1493"/>
                  </a:cxn>
                  <a:cxn ang="0">
                    <a:pos x="1621" y="1513"/>
                  </a:cxn>
                  <a:cxn ang="0">
                    <a:pos x="1862" y="1865"/>
                  </a:cxn>
                  <a:cxn ang="0">
                    <a:pos x="1668" y="2166"/>
                  </a:cxn>
                  <a:cxn ang="0">
                    <a:pos x="1308" y="2217"/>
                  </a:cxn>
                  <a:cxn ang="0">
                    <a:pos x="992" y="2172"/>
                  </a:cxn>
                  <a:cxn ang="0">
                    <a:pos x="903" y="2244"/>
                  </a:cxn>
                  <a:cxn ang="0">
                    <a:pos x="1008" y="2415"/>
                  </a:cxn>
                  <a:cxn ang="0">
                    <a:pos x="992" y="2538"/>
                  </a:cxn>
                  <a:cxn ang="0">
                    <a:pos x="1137" y="2760"/>
                  </a:cxn>
                  <a:cxn ang="0">
                    <a:pos x="1661" y="2623"/>
                  </a:cxn>
                  <a:cxn ang="0">
                    <a:pos x="1725" y="2492"/>
                  </a:cxn>
                  <a:cxn ang="0">
                    <a:pos x="1895" y="2551"/>
                  </a:cxn>
                  <a:cxn ang="0">
                    <a:pos x="2338" y="2448"/>
                  </a:cxn>
                  <a:cxn ang="0">
                    <a:pos x="2443" y="2714"/>
                  </a:cxn>
                  <a:cxn ang="0">
                    <a:pos x="2870" y="2541"/>
                  </a:cxn>
                  <a:cxn ang="0">
                    <a:pos x="3264" y="2591"/>
                  </a:cxn>
                  <a:cxn ang="0">
                    <a:pos x="3522" y="2427"/>
                  </a:cxn>
                  <a:cxn ang="0">
                    <a:pos x="3594" y="2081"/>
                  </a:cxn>
                  <a:cxn ang="0">
                    <a:pos x="4013" y="2087"/>
                  </a:cxn>
                  <a:cxn ang="0">
                    <a:pos x="4070" y="1924"/>
                  </a:cxn>
                  <a:cxn ang="0">
                    <a:pos x="4239" y="1931"/>
                  </a:cxn>
                  <a:cxn ang="0">
                    <a:pos x="4465" y="2094"/>
                  </a:cxn>
                  <a:cxn ang="0">
                    <a:pos x="4836" y="1814"/>
                  </a:cxn>
                  <a:cxn ang="0">
                    <a:pos x="5225" y="1785"/>
                  </a:cxn>
                  <a:cxn ang="0">
                    <a:pos x="5367" y="1571"/>
                  </a:cxn>
                  <a:cxn ang="0">
                    <a:pos x="5512" y="1585"/>
                  </a:cxn>
                </a:cxnLst>
                <a:rect l="0" t="0" r="r" b="b"/>
                <a:pathLst>
                  <a:path w="5512" h="2760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16" name="Freeform 8"/>
              <p:cNvSpPr>
                <a:spLocks/>
              </p:cNvSpPr>
              <p:nvPr userDrawn="1"/>
            </p:nvSpPr>
            <p:spPr bwMode="hidden">
              <a:xfrm>
                <a:off x="4840" y="984"/>
                <a:ext cx="790" cy="1189"/>
              </a:xfrm>
              <a:custGeom>
                <a:avLst/>
                <a:gdLst/>
                <a:ahLst/>
                <a:cxnLst>
                  <a:cxn ang="0">
                    <a:pos x="139" y="0"/>
                  </a:cxn>
                  <a:cxn ang="0">
                    <a:pos x="210" y="233"/>
                  </a:cxn>
                  <a:cxn ang="0">
                    <a:pos x="159" y="643"/>
                  </a:cxn>
                  <a:cxn ang="0">
                    <a:pos x="454" y="771"/>
                  </a:cxn>
                  <a:cxn ang="0">
                    <a:pos x="605" y="1046"/>
                  </a:cxn>
                  <a:cxn ang="0">
                    <a:pos x="790" y="1189"/>
                  </a:cxn>
                  <a:cxn ang="0">
                    <a:pos x="540" y="1111"/>
                  </a:cxn>
                  <a:cxn ang="0">
                    <a:pos x="363" y="883"/>
                  </a:cxn>
                  <a:cxn ang="0">
                    <a:pos x="139" y="852"/>
                  </a:cxn>
                  <a:cxn ang="0">
                    <a:pos x="0" y="499"/>
                  </a:cxn>
                  <a:cxn ang="0">
                    <a:pos x="48" y="209"/>
                  </a:cxn>
                </a:cxnLst>
                <a:rect l="0" t="0" r="r" b="b"/>
                <a:pathLst>
                  <a:path w="790" h="1189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17" name="Freeform 9"/>
              <p:cNvSpPr>
                <a:spLocks/>
              </p:cNvSpPr>
              <p:nvPr userDrawn="1"/>
            </p:nvSpPr>
            <p:spPr bwMode="hidden">
              <a:xfrm>
                <a:off x="5173" y="896"/>
                <a:ext cx="579" cy="11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8" y="328"/>
                  </a:cxn>
                  <a:cxn ang="0">
                    <a:pos x="9" y="659"/>
                  </a:cxn>
                  <a:cxn ang="0">
                    <a:pos x="40" y="763"/>
                  </a:cxn>
                  <a:cxn ang="0">
                    <a:pos x="234" y="739"/>
                  </a:cxn>
                  <a:cxn ang="0">
                    <a:pos x="344" y="1055"/>
                  </a:cxn>
                  <a:cxn ang="0">
                    <a:pos x="579" y="1117"/>
                  </a:cxn>
                </a:cxnLst>
                <a:rect l="0" t="0" r="r" b="b"/>
                <a:pathLst>
                  <a:path w="579" h="1117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18" name="Freeform 10"/>
              <p:cNvSpPr>
                <a:spLocks/>
              </p:cNvSpPr>
              <p:nvPr userDrawn="1"/>
            </p:nvSpPr>
            <p:spPr bwMode="hidden">
              <a:xfrm>
                <a:off x="3291" y="968"/>
                <a:ext cx="2471" cy="2396"/>
              </a:xfrm>
              <a:custGeom>
                <a:avLst/>
                <a:gdLst/>
                <a:ahLst/>
                <a:cxnLst>
                  <a:cxn ang="0">
                    <a:pos x="1118" y="0"/>
                  </a:cxn>
                  <a:cxn ang="0">
                    <a:pos x="1179" y="225"/>
                  </a:cxn>
                  <a:cxn ang="0">
                    <a:pos x="1393" y="339"/>
                  </a:cxn>
                  <a:cxn ang="0">
                    <a:pos x="1404" y="548"/>
                  </a:cxn>
                  <a:cxn ang="0">
                    <a:pos x="1342" y="732"/>
                  </a:cxn>
                  <a:cxn ang="0">
                    <a:pos x="1434" y="925"/>
                  </a:cxn>
                  <a:cxn ang="0">
                    <a:pos x="1455" y="1109"/>
                  </a:cxn>
                  <a:cxn ang="0">
                    <a:pos x="1311" y="1142"/>
                  </a:cxn>
                  <a:cxn ang="0">
                    <a:pos x="926" y="1384"/>
                  </a:cxn>
                  <a:cxn ang="0">
                    <a:pos x="975" y="1456"/>
                  </a:cxn>
                  <a:cxn ang="0">
                    <a:pos x="956" y="1624"/>
                  </a:cxn>
                  <a:cxn ang="0">
                    <a:pos x="782" y="1817"/>
                  </a:cxn>
                  <a:cxn ang="0">
                    <a:pos x="539" y="1978"/>
                  </a:cxn>
                  <a:cxn ang="0">
                    <a:pos x="152" y="2026"/>
                  </a:cxn>
                  <a:cxn ang="0">
                    <a:pos x="19" y="2251"/>
                  </a:cxn>
                  <a:cxn ang="0">
                    <a:pos x="0" y="2396"/>
                  </a:cxn>
                  <a:cxn ang="0">
                    <a:pos x="213" y="2179"/>
                  </a:cxn>
                  <a:cxn ang="0">
                    <a:pos x="629" y="2090"/>
                  </a:cxn>
                  <a:cxn ang="0">
                    <a:pos x="894" y="1906"/>
                  </a:cxn>
                  <a:cxn ang="0">
                    <a:pos x="1230" y="1986"/>
                  </a:cxn>
                  <a:cxn ang="0">
                    <a:pos x="1668" y="1906"/>
                  </a:cxn>
                  <a:cxn ang="0">
                    <a:pos x="1983" y="1745"/>
                  </a:cxn>
                  <a:cxn ang="0">
                    <a:pos x="2014" y="1600"/>
                  </a:cxn>
                  <a:cxn ang="0">
                    <a:pos x="2237" y="1496"/>
                  </a:cxn>
                  <a:cxn ang="0">
                    <a:pos x="2359" y="1552"/>
                  </a:cxn>
                  <a:cxn ang="0">
                    <a:pos x="2471" y="1479"/>
                  </a:cxn>
                </a:cxnLst>
                <a:rect l="0" t="0" r="r" b="b"/>
                <a:pathLst>
                  <a:path w="2471" h="2396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19" name="Freeform 11"/>
              <p:cNvSpPr>
                <a:spLocks/>
              </p:cNvSpPr>
              <p:nvPr userDrawn="1"/>
            </p:nvSpPr>
            <p:spPr bwMode="hidden">
              <a:xfrm>
                <a:off x="2366" y="1067"/>
                <a:ext cx="1399" cy="1349"/>
              </a:xfrm>
              <a:custGeom>
                <a:avLst/>
                <a:gdLst/>
                <a:ahLst/>
                <a:cxnLst>
                  <a:cxn ang="0">
                    <a:pos x="620" y="155"/>
                  </a:cxn>
                  <a:cxn ang="0">
                    <a:pos x="421" y="155"/>
                  </a:cxn>
                  <a:cxn ang="0">
                    <a:pos x="205" y="507"/>
                  </a:cxn>
                  <a:cxn ang="0">
                    <a:pos x="0" y="673"/>
                  </a:cxn>
                  <a:cxn ang="0">
                    <a:pos x="487" y="783"/>
                  </a:cxn>
                  <a:cxn ang="0">
                    <a:pos x="425" y="1009"/>
                  </a:cxn>
                  <a:cxn ang="0">
                    <a:pos x="617" y="1086"/>
                  </a:cxn>
                  <a:cxn ang="0">
                    <a:pos x="498" y="1349"/>
                  </a:cxn>
                  <a:cxn ang="0">
                    <a:pos x="961" y="1035"/>
                  </a:cxn>
                  <a:cxn ang="0">
                    <a:pos x="926" y="776"/>
                  </a:cxn>
                  <a:cxn ang="0">
                    <a:pos x="1181" y="749"/>
                  </a:cxn>
                  <a:cxn ang="0">
                    <a:pos x="1399" y="601"/>
                  </a:cxn>
                  <a:cxn ang="0">
                    <a:pos x="1315" y="416"/>
                  </a:cxn>
                  <a:cxn ang="0">
                    <a:pos x="1341" y="196"/>
                  </a:cxn>
                  <a:cxn ang="0">
                    <a:pos x="1171" y="164"/>
                  </a:cxn>
                  <a:cxn ang="0">
                    <a:pos x="928" y="0"/>
                  </a:cxn>
                  <a:cxn ang="0">
                    <a:pos x="620" y="155"/>
                  </a:cxn>
                </a:cxnLst>
                <a:rect l="0" t="0" r="r" b="b"/>
                <a:pathLst>
                  <a:path w="1399" h="134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20" name="Freeform 12"/>
              <p:cNvSpPr>
                <a:spLocks/>
              </p:cNvSpPr>
              <p:nvPr userDrawn="1"/>
            </p:nvSpPr>
            <p:spPr bwMode="hidden">
              <a:xfrm>
                <a:off x="4275" y="2031"/>
                <a:ext cx="1256" cy="810"/>
              </a:xfrm>
              <a:custGeom>
                <a:avLst/>
                <a:gdLst/>
                <a:ahLst/>
                <a:cxnLst>
                  <a:cxn ang="0">
                    <a:pos x="719" y="183"/>
                  </a:cxn>
                  <a:cxn ang="0">
                    <a:pos x="760" y="33"/>
                  </a:cxn>
                  <a:cxn ang="0">
                    <a:pos x="884" y="0"/>
                  </a:cxn>
                  <a:cxn ang="0">
                    <a:pos x="983" y="78"/>
                  </a:cxn>
                  <a:cxn ang="0">
                    <a:pos x="1082" y="248"/>
                  </a:cxn>
                  <a:cxn ang="0">
                    <a:pos x="1256" y="229"/>
                  </a:cxn>
                  <a:cxn ang="0">
                    <a:pos x="1248" y="359"/>
                  </a:cxn>
                  <a:cxn ang="0">
                    <a:pos x="1016" y="431"/>
                  </a:cxn>
                  <a:cxn ang="0">
                    <a:pos x="879" y="417"/>
                  </a:cxn>
                  <a:cxn ang="0">
                    <a:pos x="719" y="481"/>
                  </a:cxn>
                  <a:cxn ang="0">
                    <a:pos x="591" y="633"/>
                  </a:cxn>
                  <a:cxn ang="0">
                    <a:pos x="423" y="537"/>
                  </a:cxn>
                  <a:cxn ang="0">
                    <a:pos x="256" y="810"/>
                  </a:cxn>
                  <a:cxn ang="0">
                    <a:pos x="66" y="764"/>
                  </a:cxn>
                  <a:cxn ang="0">
                    <a:pos x="0" y="601"/>
                  </a:cxn>
                  <a:cxn ang="0">
                    <a:pos x="157" y="483"/>
                  </a:cxn>
                  <a:cxn ang="0">
                    <a:pos x="248" y="281"/>
                  </a:cxn>
                  <a:cxn ang="0">
                    <a:pos x="438" y="150"/>
                  </a:cxn>
                  <a:cxn ang="0">
                    <a:pos x="719" y="189"/>
                  </a:cxn>
                </a:cxnLst>
                <a:rect l="0" t="0" r="r" b="b"/>
                <a:pathLst>
                  <a:path w="1256" h="810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21" name="Freeform 13"/>
              <p:cNvSpPr>
                <a:spLocks/>
              </p:cNvSpPr>
              <p:nvPr userDrawn="1"/>
            </p:nvSpPr>
            <p:spPr bwMode="hidden">
              <a:xfrm>
                <a:off x="2914" y="3476"/>
                <a:ext cx="2848" cy="788"/>
              </a:xfrm>
              <a:custGeom>
                <a:avLst/>
                <a:gdLst/>
                <a:ahLst/>
                <a:cxnLst>
                  <a:cxn ang="0">
                    <a:pos x="2838" y="16"/>
                  </a:cxn>
                  <a:cxn ang="0">
                    <a:pos x="2493" y="0"/>
                  </a:cxn>
                  <a:cxn ang="0">
                    <a:pos x="2278" y="81"/>
                  </a:cxn>
                  <a:cxn ang="0">
                    <a:pos x="1936" y="44"/>
                  </a:cxn>
                  <a:cxn ang="0">
                    <a:pos x="1739" y="354"/>
                  </a:cxn>
                  <a:cxn ang="0">
                    <a:pos x="1600" y="212"/>
                  </a:cxn>
                  <a:cxn ang="0">
                    <a:pos x="1352" y="308"/>
                  </a:cxn>
                  <a:cxn ang="0">
                    <a:pos x="1445" y="515"/>
                  </a:cxn>
                  <a:cxn ang="0">
                    <a:pos x="1072" y="412"/>
                  </a:cxn>
                  <a:cxn ang="0">
                    <a:pos x="888" y="540"/>
                  </a:cxn>
                  <a:cxn ang="0">
                    <a:pos x="0" y="660"/>
                  </a:cxn>
                  <a:cxn ang="0">
                    <a:pos x="288" y="788"/>
                  </a:cxn>
                  <a:cxn ang="0">
                    <a:pos x="1040" y="676"/>
                  </a:cxn>
                  <a:cxn ang="0">
                    <a:pos x="1272" y="748"/>
                  </a:cxn>
                  <a:cxn ang="0">
                    <a:pos x="2096" y="691"/>
                  </a:cxn>
                  <a:cxn ang="0">
                    <a:pos x="2320" y="748"/>
                  </a:cxn>
                  <a:cxn ang="0">
                    <a:pos x="2456" y="596"/>
                  </a:cxn>
                  <a:cxn ang="0">
                    <a:pos x="2712" y="716"/>
                  </a:cxn>
                  <a:cxn ang="0">
                    <a:pos x="2716" y="339"/>
                  </a:cxn>
                  <a:cxn ang="0">
                    <a:pos x="2848" y="258"/>
                  </a:cxn>
                </a:cxnLst>
                <a:rect l="0" t="0" r="r" b="b"/>
                <a:pathLst>
                  <a:path w="2848" h="78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22" name="Freeform 14"/>
              <p:cNvSpPr>
                <a:spLocks/>
              </p:cNvSpPr>
              <p:nvPr userDrawn="1"/>
            </p:nvSpPr>
            <p:spPr bwMode="hidden">
              <a:xfrm>
                <a:off x="5443" y="922"/>
                <a:ext cx="319" cy="85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6" y="313"/>
                  </a:cxn>
                  <a:cxn ang="0">
                    <a:pos x="106" y="634"/>
                  </a:cxn>
                  <a:cxn ang="0">
                    <a:pos x="268" y="854"/>
                  </a:cxn>
                  <a:cxn ang="0">
                    <a:pos x="278" y="577"/>
                  </a:cxn>
                  <a:cxn ang="0">
                    <a:pos x="238" y="400"/>
                  </a:cxn>
                  <a:cxn ang="0">
                    <a:pos x="319" y="240"/>
                  </a:cxn>
                </a:cxnLst>
                <a:rect l="0" t="0" r="r" b="b"/>
                <a:pathLst>
                  <a:path w="319" h="854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23" name="Freeform 15"/>
              <p:cNvSpPr>
                <a:spLocks/>
              </p:cNvSpPr>
              <p:nvPr userDrawn="1"/>
            </p:nvSpPr>
            <p:spPr bwMode="hidden">
              <a:xfrm>
                <a:off x="4954" y="3568"/>
                <a:ext cx="646" cy="392"/>
              </a:xfrm>
              <a:custGeom>
                <a:avLst/>
                <a:gdLst/>
                <a:ahLst/>
                <a:cxnLst>
                  <a:cxn ang="0">
                    <a:pos x="504" y="0"/>
                  </a:cxn>
                  <a:cxn ang="0">
                    <a:pos x="320" y="61"/>
                  </a:cxn>
                  <a:cxn ang="0">
                    <a:pos x="238" y="109"/>
                  </a:cxn>
                  <a:cxn ang="0">
                    <a:pos x="144" y="216"/>
                  </a:cxn>
                  <a:cxn ang="0">
                    <a:pos x="0" y="392"/>
                  </a:cxn>
                  <a:cxn ang="0">
                    <a:pos x="360" y="263"/>
                  </a:cxn>
                  <a:cxn ang="0">
                    <a:pos x="432" y="182"/>
                  </a:cxn>
                  <a:cxn ang="0">
                    <a:pos x="646" y="142"/>
                  </a:cxn>
                  <a:cxn ang="0">
                    <a:pos x="504" y="0"/>
                  </a:cxn>
                </a:cxnLst>
                <a:rect l="0" t="0" r="r" b="b"/>
                <a:pathLst>
                  <a:path w="646" h="392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24" name="Freeform 16"/>
              <p:cNvSpPr>
                <a:spLocks/>
              </p:cNvSpPr>
              <p:nvPr userDrawn="1"/>
            </p:nvSpPr>
            <p:spPr bwMode="hidden">
              <a:xfrm>
                <a:off x="50" y="2400"/>
                <a:ext cx="2736" cy="1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336"/>
                  </a:cxn>
                  <a:cxn ang="0">
                    <a:pos x="384" y="384"/>
                  </a:cxn>
                  <a:cxn ang="0">
                    <a:pos x="576" y="720"/>
                  </a:cxn>
                  <a:cxn ang="0">
                    <a:pos x="528" y="960"/>
                  </a:cxn>
                  <a:cxn ang="0">
                    <a:pos x="672" y="1104"/>
                  </a:cxn>
                  <a:cxn ang="0">
                    <a:pos x="576" y="1392"/>
                  </a:cxn>
                  <a:cxn ang="0">
                    <a:pos x="624" y="1632"/>
                  </a:cxn>
                  <a:cxn ang="0">
                    <a:pos x="1488" y="1872"/>
                  </a:cxn>
                  <a:cxn ang="0">
                    <a:pos x="1680" y="1728"/>
                  </a:cxn>
                  <a:cxn ang="0">
                    <a:pos x="2208" y="1728"/>
                  </a:cxn>
                  <a:cxn ang="0">
                    <a:pos x="2304" y="1632"/>
                  </a:cxn>
                  <a:cxn ang="0">
                    <a:pos x="2736" y="1872"/>
                  </a:cxn>
                  <a:cxn ang="0">
                    <a:pos x="2640" y="1920"/>
                  </a:cxn>
                  <a:cxn ang="0">
                    <a:pos x="2304" y="1824"/>
                  </a:cxn>
                  <a:cxn ang="0">
                    <a:pos x="2160" y="1872"/>
                  </a:cxn>
                  <a:cxn ang="0">
                    <a:pos x="1632" y="1920"/>
                  </a:cxn>
                  <a:cxn ang="0">
                    <a:pos x="1440" y="1920"/>
                  </a:cxn>
                  <a:cxn ang="0">
                    <a:pos x="480" y="1824"/>
                  </a:cxn>
                  <a:cxn ang="0">
                    <a:pos x="192" y="1872"/>
                  </a:cxn>
                  <a:cxn ang="0">
                    <a:pos x="96" y="1680"/>
                  </a:cxn>
                  <a:cxn ang="0">
                    <a:pos x="288" y="1440"/>
                  </a:cxn>
                  <a:cxn ang="0">
                    <a:pos x="336" y="1104"/>
                  </a:cxn>
                  <a:cxn ang="0">
                    <a:pos x="144" y="864"/>
                  </a:cxn>
                  <a:cxn ang="0">
                    <a:pos x="240" y="624"/>
                  </a:cxn>
                  <a:cxn ang="0">
                    <a:pos x="48" y="528"/>
                  </a:cxn>
                  <a:cxn ang="0">
                    <a:pos x="0" y="0"/>
                  </a:cxn>
                </a:cxnLst>
                <a:rect l="0" t="0" r="r" b="b"/>
                <a:pathLst>
                  <a:path w="2736" h="1920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19465" name="Group 17"/>
            <p:cNvGrpSpPr>
              <a:grpSpLocks/>
            </p:cNvGrpSpPr>
            <p:nvPr userDrawn="1"/>
          </p:nvGrpSpPr>
          <p:grpSpPr bwMode="auto">
            <a:xfrm>
              <a:off x="0" y="2291"/>
              <a:ext cx="1385" cy="1702"/>
              <a:chOff x="0" y="2291"/>
              <a:chExt cx="1385" cy="1702"/>
            </a:xfrm>
          </p:grpSpPr>
          <p:sp>
            <p:nvSpPr>
              <p:cNvPr id="68626" name="Rectangle 18"/>
              <p:cNvSpPr>
                <a:spLocks noChangeArrowheads="1"/>
              </p:cNvSpPr>
              <p:nvPr userDrawn="1"/>
            </p:nvSpPr>
            <p:spPr bwMode="ltGray">
              <a:xfrm rot="6798887">
                <a:off x="63" y="388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27" name="Rectangle 19"/>
              <p:cNvSpPr>
                <a:spLocks noChangeArrowheads="1"/>
              </p:cNvSpPr>
              <p:nvPr userDrawn="1"/>
            </p:nvSpPr>
            <p:spPr bwMode="ltGray">
              <a:xfrm rot="6798887">
                <a:off x="33" y="388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28" name="Rectangle 20"/>
              <p:cNvSpPr>
                <a:spLocks noChangeArrowheads="1"/>
              </p:cNvSpPr>
              <p:nvPr userDrawn="1"/>
            </p:nvSpPr>
            <p:spPr bwMode="ltGray">
              <a:xfrm rot="6798887">
                <a:off x="7" y="387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29" name="Rectangle 21"/>
              <p:cNvSpPr>
                <a:spLocks noChangeArrowheads="1"/>
              </p:cNvSpPr>
              <p:nvPr userDrawn="1"/>
            </p:nvSpPr>
            <p:spPr bwMode="ltGray">
              <a:xfrm rot="5999912">
                <a:off x="209" y="388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30" name="Rectangle 22"/>
              <p:cNvSpPr>
                <a:spLocks noChangeArrowheads="1"/>
              </p:cNvSpPr>
              <p:nvPr userDrawn="1"/>
            </p:nvSpPr>
            <p:spPr bwMode="ltGray">
              <a:xfrm rot="5999912">
                <a:off x="183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31" name="Rectangle 23"/>
              <p:cNvSpPr>
                <a:spLocks noChangeArrowheads="1"/>
              </p:cNvSpPr>
              <p:nvPr userDrawn="1"/>
            </p:nvSpPr>
            <p:spPr bwMode="ltGray">
              <a:xfrm rot="6250138">
                <a:off x="153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32" name="Rectangle 24"/>
              <p:cNvSpPr>
                <a:spLocks noChangeArrowheads="1"/>
              </p:cNvSpPr>
              <p:nvPr userDrawn="1"/>
            </p:nvSpPr>
            <p:spPr bwMode="ltGray">
              <a:xfrm rot="6238076">
                <a:off x="123" y="388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33" name="Rectangle 25"/>
              <p:cNvSpPr>
                <a:spLocks noChangeArrowheads="1"/>
              </p:cNvSpPr>
              <p:nvPr userDrawn="1"/>
            </p:nvSpPr>
            <p:spPr bwMode="ltGray">
              <a:xfrm rot="5380717">
                <a:off x="363" y="386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34" name="Rectangle 26"/>
              <p:cNvSpPr>
                <a:spLocks noChangeArrowheads="1"/>
              </p:cNvSpPr>
              <p:nvPr userDrawn="1"/>
            </p:nvSpPr>
            <p:spPr bwMode="ltGray">
              <a:xfrm rot="5380717">
                <a:off x="333" y="387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35" name="Rectangle 27"/>
              <p:cNvSpPr>
                <a:spLocks noChangeArrowheads="1"/>
              </p:cNvSpPr>
              <p:nvPr userDrawn="1"/>
            </p:nvSpPr>
            <p:spPr bwMode="ltGray">
              <a:xfrm rot="5583200">
                <a:off x="303" y="387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36" name="Rectangle 28"/>
              <p:cNvSpPr>
                <a:spLocks noChangeArrowheads="1"/>
              </p:cNvSpPr>
              <p:nvPr userDrawn="1"/>
            </p:nvSpPr>
            <p:spPr bwMode="ltGray">
              <a:xfrm rot="5737625">
                <a:off x="271" y="388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37" name="Rectangle 29"/>
              <p:cNvSpPr>
                <a:spLocks noChangeArrowheads="1"/>
              </p:cNvSpPr>
              <p:nvPr userDrawn="1"/>
            </p:nvSpPr>
            <p:spPr bwMode="ltGray">
              <a:xfrm rot="4715477">
                <a:off x="517" y="382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38" name="Rectangle 30"/>
              <p:cNvSpPr>
                <a:spLocks noChangeArrowheads="1"/>
              </p:cNvSpPr>
              <p:nvPr userDrawn="1"/>
            </p:nvSpPr>
            <p:spPr bwMode="ltGray">
              <a:xfrm rot="4924949">
                <a:off x="486" y="38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39" name="Rectangle 31"/>
              <p:cNvSpPr>
                <a:spLocks noChangeArrowheads="1"/>
              </p:cNvSpPr>
              <p:nvPr userDrawn="1"/>
            </p:nvSpPr>
            <p:spPr bwMode="ltGray">
              <a:xfrm rot="4924949">
                <a:off x="456" y="38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40" name="Rectangle 32"/>
              <p:cNvSpPr>
                <a:spLocks noChangeArrowheads="1"/>
              </p:cNvSpPr>
              <p:nvPr userDrawn="1"/>
            </p:nvSpPr>
            <p:spPr bwMode="ltGray">
              <a:xfrm rot="5041352">
                <a:off x="427" y="385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41" name="Rectangle 33"/>
              <p:cNvSpPr>
                <a:spLocks noChangeArrowheads="1"/>
              </p:cNvSpPr>
              <p:nvPr userDrawn="1"/>
            </p:nvSpPr>
            <p:spPr bwMode="ltGray">
              <a:xfrm rot="3816889">
                <a:off x="664" y="376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42" name="Rectangle 34"/>
              <p:cNvSpPr>
                <a:spLocks noChangeArrowheads="1"/>
              </p:cNvSpPr>
              <p:nvPr userDrawn="1"/>
            </p:nvSpPr>
            <p:spPr bwMode="ltGray">
              <a:xfrm rot="3816889">
                <a:off x="634" y="378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43" name="Rectangle 35"/>
              <p:cNvSpPr>
                <a:spLocks noChangeArrowheads="1"/>
              </p:cNvSpPr>
              <p:nvPr userDrawn="1"/>
            </p:nvSpPr>
            <p:spPr bwMode="ltGray">
              <a:xfrm rot="4104184">
                <a:off x="606" y="379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44" name="Rectangle 36"/>
              <p:cNvSpPr>
                <a:spLocks noChangeArrowheads="1"/>
              </p:cNvSpPr>
              <p:nvPr userDrawn="1"/>
            </p:nvSpPr>
            <p:spPr bwMode="ltGray">
              <a:xfrm rot="4325343">
                <a:off x="575" y="380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45" name="Rectangle 37"/>
              <p:cNvSpPr>
                <a:spLocks noChangeArrowheads="1"/>
              </p:cNvSpPr>
              <p:nvPr userDrawn="1"/>
            </p:nvSpPr>
            <p:spPr bwMode="ltGray">
              <a:xfrm rot="3368036">
                <a:off x="800" y="368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46" name="Rectangle 38"/>
              <p:cNvSpPr>
                <a:spLocks noChangeArrowheads="1"/>
              </p:cNvSpPr>
              <p:nvPr userDrawn="1"/>
            </p:nvSpPr>
            <p:spPr bwMode="ltGray">
              <a:xfrm rot="3368036">
                <a:off x="772" y="369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47" name="Rectangle 39"/>
              <p:cNvSpPr>
                <a:spLocks noChangeArrowheads="1"/>
              </p:cNvSpPr>
              <p:nvPr userDrawn="1"/>
            </p:nvSpPr>
            <p:spPr bwMode="ltGray">
              <a:xfrm rot="3368036">
                <a:off x="746" y="3716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48" name="Rectangle 40"/>
              <p:cNvSpPr>
                <a:spLocks noChangeArrowheads="1"/>
              </p:cNvSpPr>
              <p:nvPr userDrawn="1"/>
            </p:nvSpPr>
            <p:spPr bwMode="ltGray">
              <a:xfrm rot="3816889">
                <a:off x="717" y="37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49" name="Rectangle 41"/>
              <p:cNvSpPr>
                <a:spLocks noChangeArrowheads="1"/>
              </p:cNvSpPr>
              <p:nvPr userDrawn="1"/>
            </p:nvSpPr>
            <p:spPr bwMode="ltGray">
              <a:xfrm rot="2302266">
                <a:off x="923" y="358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50" name="Rectangle 42"/>
              <p:cNvSpPr>
                <a:spLocks noChangeArrowheads="1"/>
              </p:cNvSpPr>
              <p:nvPr userDrawn="1"/>
            </p:nvSpPr>
            <p:spPr bwMode="ltGray">
              <a:xfrm rot="2302266">
                <a:off x="899" y="360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51" name="Rectangle 43"/>
              <p:cNvSpPr>
                <a:spLocks noChangeArrowheads="1"/>
              </p:cNvSpPr>
              <p:nvPr userDrawn="1"/>
            </p:nvSpPr>
            <p:spPr bwMode="ltGray">
              <a:xfrm rot="2707562">
                <a:off x="876" y="36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52" name="Rectangle 44"/>
              <p:cNvSpPr>
                <a:spLocks noChangeArrowheads="1"/>
              </p:cNvSpPr>
              <p:nvPr userDrawn="1"/>
            </p:nvSpPr>
            <p:spPr bwMode="ltGray">
              <a:xfrm rot="2707562">
                <a:off x="850" y="364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53" name="Rectangle 45"/>
              <p:cNvSpPr>
                <a:spLocks noChangeArrowheads="1"/>
              </p:cNvSpPr>
              <p:nvPr userDrawn="1"/>
            </p:nvSpPr>
            <p:spPr bwMode="ltGray">
              <a:xfrm rot="1525830">
                <a:off x="1027" y="3473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54" name="Rectangle 46"/>
              <p:cNvSpPr>
                <a:spLocks noChangeArrowheads="1"/>
              </p:cNvSpPr>
              <p:nvPr userDrawn="1"/>
            </p:nvSpPr>
            <p:spPr bwMode="ltGray">
              <a:xfrm rot="1525830">
                <a:off x="1009" y="349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55" name="Rectangle 47"/>
              <p:cNvSpPr>
                <a:spLocks noChangeArrowheads="1"/>
              </p:cNvSpPr>
              <p:nvPr userDrawn="1"/>
            </p:nvSpPr>
            <p:spPr bwMode="ltGray">
              <a:xfrm rot="1788117">
                <a:off x="990" y="351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56" name="Rectangle 48"/>
              <p:cNvSpPr>
                <a:spLocks noChangeArrowheads="1"/>
              </p:cNvSpPr>
              <p:nvPr userDrawn="1"/>
            </p:nvSpPr>
            <p:spPr bwMode="ltGray">
              <a:xfrm rot="1788117">
                <a:off x="969" y="354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57" name="Rectangle 49"/>
              <p:cNvSpPr>
                <a:spLocks noChangeArrowheads="1"/>
              </p:cNvSpPr>
              <p:nvPr userDrawn="1"/>
            </p:nvSpPr>
            <p:spPr bwMode="ltGray">
              <a:xfrm rot="841630">
                <a:off x="1113" y="3355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58" name="Rectangle 50"/>
              <p:cNvSpPr>
                <a:spLocks noChangeArrowheads="1"/>
              </p:cNvSpPr>
              <p:nvPr userDrawn="1"/>
            </p:nvSpPr>
            <p:spPr bwMode="ltGray">
              <a:xfrm rot="841630">
                <a:off x="1100" y="337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59" name="Rectangle 51"/>
              <p:cNvSpPr>
                <a:spLocks noChangeArrowheads="1"/>
              </p:cNvSpPr>
              <p:nvPr userDrawn="1"/>
            </p:nvSpPr>
            <p:spPr bwMode="ltGray">
              <a:xfrm rot="1308689">
                <a:off x="1086" y="3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60" name="Rectangle 52"/>
              <p:cNvSpPr>
                <a:spLocks noChangeArrowheads="1"/>
              </p:cNvSpPr>
              <p:nvPr userDrawn="1"/>
            </p:nvSpPr>
            <p:spPr bwMode="ltGray">
              <a:xfrm rot="1308689">
                <a:off x="1064" y="3425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61" name="Rectangle 53"/>
              <p:cNvSpPr>
                <a:spLocks noChangeArrowheads="1"/>
              </p:cNvSpPr>
              <p:nvPr userDrawn="1"/>
            </p:nvSpPr>
            <p:spPr bwMode="ltGray">
              <a:xfrm rot="469913">
                <a:off x="1172" y="3225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62" name="Rectangle 54"/>
              <p:cNvSpPr>
                <a:spLocks noChangeArrowheads="1"/>
              </p:cNvSpPr>
              <p:nvPr userDrawn="1"/>
            </p:nvSpPr>
            <p:spPr bwMode="ltGray">
              <a:xfrm rot="559869">
                <a:off x="1162" y="325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63" name="Rectangle 55"/>
              <p:cNvSpPr>
                <a:spLocks noChangeArrowheads="1"/>
              </p:cNvSpPr>
              <p:nvPr userDrawn="1"/>
            </p:nvSpPr>
            <p:spPr bwMode="ltGray">
              <a:xfrm rot="734079">
                <a:off x="1154" y="327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64" name="Rectangle 56"/>
              <p:cNvSpPr>
                <a:spLocks noChangeArrowheads="1"/>
              </p:cNvSpPr>
              <p:nvPr userDrawn="1"/>
            </p:nvSpPr>
            <p:spPr bwMode="ltGray">
              <a:xfrm rot="734079">
                <a:off x="1141" y="330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65" name="Rectangle 57"/>
              <p:cNvSpPr>
                <a:spLocks noChangeArrowheads="1"/>
              </p:cNvSpPr>
              <p:nvPr userDrawn="1"/>
            </p:nvSpPr>
            <p:spPr bwMode="ltGray">
              <a:xfrm rot="-293905">
                <a:off x="1211" y="309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66" name="Rectangle 58"/>
              <p:cNvSpPr>
                <a:spLocks noChangeArrowheads="1"/>
              </p:cNvSpPr>
              <p:nvPr userDrawn="1"/>
            </p:nvSpPr>
            <p:spPr bwMode="ltGray">
              <a:xfrm rot="-8">
                <a:off x="1201" y="312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67" name="Rectangle 59"/>
              <p:cNvSpPr>
                <a:spLocks noChangeArrowheads="1"/>
              </p:cNvSpPr>
              <p:nvPr userDrawn="1"/>
            </p:nvSpPr>
            <p:spPr bwMode="ltGray">
              <a:xfrm rot="-8">
                <a:off x="1200" y="3147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68" name="Rectangle 60"/>
              <p:cNvSpPr>
                <a:spLocks noChangeArrowheads="1"/>
              </p:cNvSpPr>
              <p:nvPr userDrawn="1"/>
            </p:nvSpPr>
            <p:spPr bwMode="ltGray">
              <a:xfrm rot="214188">
                <a:off x="1189" y="3173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69" name="Rectangle 61"/>
              <p:cNvSpPr>
                <a:spLocks noChangeArrowheads="1"/>
              </p:cNvSpPr>
              <p:nvPr userDrawn="1"/>
            </p:nvSpPr>
            <p:spPr bwMode="ltGray">
              <a:xfrm rot="-682388">
                <a:off x="1219" y="296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70" name="Rectangle 62"/>
              <p:cNvSpPr>
                <a:spLocks noChangeArrowheads="1"/>
              </p:cNvSpPr>
              <p:nvPr userDrawn="1"/>
            </p:nvSpPr>
            <p:spPr bwMode="ltGray">
              <a:xfrm rot="-480400">
                <a:off x="1220" y="2991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71" name="Rectangle 63"/>
              <p:cNvSpPr>
                <a:spLocks noChangeArrowheads="1"/>
              </p:cNvSpPr>
              <p:nvPr userDrawn="1"/>
            </p:nvSpPr>
            <p:spPr bwMode="ltGray">
              <a:xfrm rot="-480400">
                <a:off x="1220" y="30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72" name="Rectangle 64"/>
              <p:cNvSpPr>
                <a:spLocks noChangeArrowheads="1"/>
              </p:cNvSpPr>
              <p:nvPr userDrawn="1"/>
            </p:nvSpPr>
            <p:spPr bwMode="ltGray">
              <a:xfrm rot="-270546">
                <a:off x="1219" y="3041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73" name="Rectangle 65"/>
              <p:cNvSpPr>
                <a:spLocks noChangeArrowheads="1"/>
              </p:cNvSpPr>
              <p:nvPr userDrawn="1"/>
            </p:nvSpPr>
            <p:spPr bwMode="ltGray">
              <a:xfrm rot="-1132286">
                <a:off x="1207" y="2843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74" name="Rectangle 66"/>
              <p:cNvSpPr>
                <a:spLocks noChangeArrowheads="1"/>
              </p:cNvSpPr>
              <p:nvPr userDrawn="1"/>
            </p:nvSpPr>
            <p:spPr bwMode="ltGray">
              <a:xfrm rot="-969272">
                <a:off x="1213" y="286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75" name="Rectangle 67"/>
              <p:cNvSpPr>
                <a:spLocks noChangeArrowheads="1"/>
              </p:cNvSpPr>
              <p:nvPr userDrawn="1"/>
            </p:nvSpPr>
            <p:spPr bwMode="ltGray">
              <a:xfrm rot="-969272">
                <a:off x="1216" y="288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76" name="Rectangle 68"/>
              <p:cNvSpPr>
                <a:spLocks noChangeArrowheads="1"/>
              </p:cNvSpPr>
              <p:nvPr userDrawn="1"/>
            </p:nvSpPr>
            <p:spPr bwMode="ltGray">
              <a:xfrm rot="-806259">
                <a:off x="1219" y="29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77" name="Rectangle 69"/>
              <p:cNvSpPr>
                <a:spLocks noChangeArrowheads="1"/>
              </p:cNvSpPr>
              <p:nvPr userDrawn="1"/>
            </p:nvSpPr>
            <p:spPr bwMode="ltGray">
              <a:xfrm rot="-1543941">
                <a:off x="1165" y="272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78" name="Rectangle 70"/>
              <p:cNvSpPr>
                <a:spLocks noChangeArrowheads="1"/>
              </p:cNvSpPr>
              <p:nvPr userDrawn="1"/>
            </p:nvSpPr>
            <p:spPr bwMode="ltGray">
              <a:xfrm rot="-1341953">
                <a:off x="1176" y="2752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79" name="Rectangle 71"/>
              <p:cNvSpPr>
                <a:spLocks noChangeArrowheads="1"/>
              </p:cNvSpPr>
              <p:nvPr userDrawn="1"/>
            </p:nvSpPr>
            <p:spPr bwMode="ltGray">
              <a:xfrm rot="-1341953">
                <a:off x="1184" y="277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80" name="Rectangle 72"/>
              <p:cNvSpPr>
                <a:spLocks noChangeArrowheads="1"/>
              </p:cNvSpPr>
              <p:nvPr userDrawn="1"/>
            </p:nvSpPr>
            <p:spPr bwMode="ltGray">
              <a:xfrm rot="-1341953">
                <a:off x="1194" y="279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81" name="Rectangle 73"/>
              <p:cNvSpPr>
                <a:spLocks noChangeArrowheads="1"/>
              </p:cNvSpPr>
              <p:nvPr userDrawn="1"/>
            </p:nvSpPr>
            <p:spPr bwMode="ltGray">
              <a:xfrm rot="-1928746">
                <a:off x="1101" y="262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82" name="Rectangle 74"/>
              <p:cNvSpPr>
                <a:spLocks noChangeArrowheads="1"/>
              </p:cNvSpPr>
              <p:nvPr userDrawn="1"/>
            </p:nvSpPr>
            <p:spPr bwMode="ltGray">
              <a:xfrm rot="-1844175">
                <a:off x="1114" y="264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83" name="Rectangle 75"/>
              <p:cNvSpPr>
                <a:spLocks noChangeArrowheads="1"/>
              </p:cNvSpPr>
              <p:nvPr userDrawn="1"/>
            </p:nvSpPr>
            <p:spPr bwMode="ltGray">
              <a:xfrm rot="-1752383">
                <a:off x="1129" y="266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84" name="Rectangle 76"/>
              <p:cNvSpPr>
                <a:spLocks noChangeArrowheads="1"/>
              </p:cNvSpPr>
              <p:nvPr userDrawn="1"/>
            </p:nvSpPr>
            <p:spPr bwMode="ltGray">
              <a:xfrm rot="-1752383">
                <a:off x="1142" y="268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85" name="Rectangle 77"/>
              <p:cNvSpPr>
                <a:spLocks noChangeArrowheads="1"/>
              </p:cNvSpPr>
              <p:nvPr userDrawn="1"/>
            </p:nvSpPr>
            <p:spPr bwMode="ltGray">
              <a:xfrm rot="-2466736">
                <a:off x="1014" y="253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86" name="Rectangle 78"/>
              <p:cNvSpPr>
                <a:spLocks noChangeArrowheads="1"/>
              </p:cNvSpPr>
              <p:nvPr userDrawn="1"/>
            </p:nvSpPr>
            <p:spPr bwMode="ltGray">
              <a:xfrm rot="-2466736">
                <a:off x="1035" y="255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87" name="Rectangle 79"/>
              <p:cNvSpPr>
                <a:spLocks noChangeArrowheads="1"/>
              </p:cNvSpPr>
              <p:nvPr userDrawn="1"/>
            </p:nvSpPr>
            <p:spPr bwMode="ltGray">
              <a:xfrm rot="-2466736">
                <a:off x="1050" y="257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88" name="Rectangle 80"/>
              <p:cNvSpPr>
                <a:spLocks noChangeArrowheads="1"/>
              </p:cNvSpPr>
              <p:nvPr userDrawn="1"/>
            </p:nvSpPr>
            <p:spPr bwMode="ltGray">
              <a:xfrm rot="-2342866">
                <a:off x="1068" y="2590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89" name="Freeform 81"/>
              <p:cNvSpPr>
                <a:spLocks/>
              </p:cNvSpPr>
              <p:nvPr userDrawn="1"/>
            </p:nvSpPr>
            <p:spPr bwMode="ltGray">
              <a:xfrm>
                <a:off x="486" y="2563"/>
                <a:ext cx="180" cy="151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28" y="147"/>
                  </a:cxn>
                  <a:cxn ang="0">
                    <a:pos x="64" y="46"/>
                  </a:cxn>
                  <a:cxn ang="0">
                    <a:pos x="94" y="151"/>
                  </a:cxn>
                  <a:cxn ang="0">
                    <a:pos x="129" y="151"/>
                  </a:cxn>
                  <a:cxn ang="0">
                    <a:pos x="180" y="9"/>
                  </a:cxn>
                  <a:cxn ang="0">
                    <a:pos x="148" y="10"/>
                  </a:cxn>
                  <a:cxn ang="0">
                    <a:pos x="112" y="112"/>
                  </a:cxn>
                  <a:cxn ang="0">
                    <a:pos x="79" y="0"/>
                  </a:cxn>
                  <a:cxn ang="0">
                    <a:pos x="48" y="0"/>
                  </a:cxn>
                  <a:cxn ang="0">
                    <a:pos x="0" y="144"/>
                  </a:cxn>
                </a:cxnLst>
                <a:rect l="0" t="0" r="r" b="b"/>
                <a:pathLst>
                  <a:path w="180" h="151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90" name="Rectangle 82"/>
              <p:cNvSpPr>
                <a:spLocks noChangeArrowheads="1"/>
              </p:cNvSpPr>
              <p:nvPr userDrawn="1"/>
            </p:nvSpPr>
            <p:spPr bwMode="ltGray">
              <a:xfrm rot="6575641">
                <a:off x="-217" y="3138"/>
                <a:ext cx="122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91" name="Rectangle 83"/>
              <p:cNvSpPr>
                <a:spLocks noChangeArrowheads="1"/>
              </p:cNvSpPr>
              <p:nvPr userDrawn="1"/>
            </p:nvSpPr>
            <p:spPr bwMode="ltGray">
              <a:xfrm rot="238799">
                <a:off x="4" y="3146"/>
                <a:ext cx="103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92" name="Rectangle 84"/>
              <p:cNvSpPr>
                <a:spLocks noChangeArrowheads="1"/>
              </p:cNvSpPr>
              <p:nvPr userDrawn="1"/>
            </p:nvSpPr>
            <p:spPr bwMode="ltGray">
              <a:xfrm rot="-2957028">
                <a:off x="907" y="247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93" name="Rectangle 85"/>
              <p:cNvSpPr>
                <a:spLocks noChangeArrowheads="1"/>
              </p:cNvSpPr>
              <p:nvPr userDrawn="1"/>
            </p:nvSpPr>
            <p:spPr bwMode="ltGray">
              <a:xfrm rot="-2957028">
                <a:off x="930" y="248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94" name="Rectangle 86"/>
              <p:cNvSpPr>
                <a:spLocks noChangeArrowheads="1"/>
              </p:cNvSpPr>
              <p:nvPr userDrawn="1"/>
            </p:nvSpPr>
            <p:spPr bwMode="ltGray">
              <a:xfrm rot="-2957028">
                <a:off x="954" y="249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95" name="Rectangle 87"/>
              <p:cNvSpPr>
                <a:spLocks noChangeArrowheads="1"/>
              </p:cNvSpPr>
              <p:nvPr userDrawn="1"/>
            </p:nvSpPr>
            <p:spPr bwMode="ltGray">
              <a:xfrm rot="-2661033">
                <a:off x="974" y="2509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96" name="Rectangle 88"/>
              <p:cNvSpPr>
                <a:spLocks noChangeArrowheads="1"/>
              </p:cNvSpPr>
              <p:nvPr userDrawn="1"/>
            </p:nvSpPr>
            <p:spPr bwMode="ltGray">
              <a:xfrm rot="-3638503">
                <a:off x="788" y="242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97" name="Rectangle 89"/>
              <p:cNvSpPr>
                <a:spLocks noChangeArrowheads="1"/>
              </p:cNvSpPr>
              <p:nvPr userDrawn="1"/>
            </p:nvSpPr>
            <p:spPr bwMode="ltGray">
              <a:xfrm rot="-3638503">
                <a:off x="815" y="243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98" name="Rectangle 90"/>
              <p:cNvSpPr>
                <a:spLocks noChangeArrowheads="1"/>
              </p:cNvSpPr>
              <p:nvPr userDrawn="1"/>
            </p:nvSpPr>
            <p:spPr bwMode="ltGray">
              <a:xfrm rot="-3514633">
                <a:off x="837" y="244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99" name="Rectangle 91"/>
              <p:cNvSpPr>
                <a:spLocks noChangeArrowheads="1"/>
              </p:cNvSpPr>
              <p:nvPr userDrawn="1"/>
            </p:nvSpPr>
            <p:spPr bwMode="ltGray">
              <a:xfrm rot="-3220799">
                <a:off x="862" y="245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00" name="Rectangle 92"/>
              <p:cNvSpPr>
                <a:spLocks noChangeArrowheads="1"/>
              </p:cNvSpPr>
              <p:nvPr userDrawn="1"/>
            </p:nvSpPr>
            <p:spPr bwMode="ltGray">
              <a:xfrm rot="-4338250">
                <a:off x="649" y="239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01" name="Rectangle 93"/>
              <p:cNvSpPr>
                <a:spLocks noChangeArrowheads="1"/>
              </p:cNvSpPr>
              <p:nvPr userDrawn="1"/>
            </p:nvSpPr>
            <p:spPr bwMode="ltGray">
              <a:xfrm rot="-4250359">
                <a:off x="677" y="240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02" name="Rectangle 94"/>
              <p:cNvSpPr>
                <a:spLocks noChangeArrowheads="1"/>
              </p:cNvSpPr>
              <p:nvPr userDrawn="1"/>
            </p:nvSpPr>
            <p:spPr bwMode="ltGray">
              <a:xfrm rot="-4250359">
                <a:off x="708" y="240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03" name="Rectangle 95"/>
              <p:cNvSpPr>
                <a:spLocks noChangeArrowheads="1"/>
              </p:cNvSpPr>
              <p:nvPr userDrawn="1"/>
            </p:nvSpPr>
            <p:spPr bwMode="ltGray">
              <a:xfrm rot="-3989246">
                <a:off x="738" y="241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04" name="Rectangle 96"/>
              <p:cNvSpPr>
                <a:spLocks noChangeArrowheads="1"/>
              </p:cNvSpPr>
              <p:nvPr userDrawn="1"/>
            </p:nvSpPr>
            <p:spPr bwMode="ltGray">
              <a:xfrm rot="-4862215">
                <a:off x="503" y="239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05" name="Rectangle 97"/>
              <p:cNvSpPr>
                <a:spLocks noChangeArrowheads="1"/>
              </p:cNvSpPr>
              <p:nvPr userDrawn="1"/>
            </p:nvSpPr>
            <p:spPr bwMode="ltGray">
              <a:xfrm rot="-4673370">
                <a:off x="534" y="239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06" name="Rectangle 98"/>
              <p:cNvSpPr>
                <a:spLocks noChangeArrowheads="1"/>
              </p:cNvSpPr>
              <p:nvPr userDrawn="1"/>
            </p:nvSpPr>
            <p:spPr bwMode="ltGray">
              <a:xfrm rot="-4646721">
                <a:off x="563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07" name="Rectangle 99"/>
              <p:cNvSpPr>
                <a:spLocks noChangeArrowheads="1"/>
              </p:cNvSpPr>
              <p:nvPr userDrawn="1"/>
            </p:nvSpPr>
            <p:spPr bwMode="ltGray">
              <a:xfrm rot="-4580623">
                <a:off x="595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08" name="Rectangle 100"/>
              <p:cNvSpPr>
                <a:spLocks noChangeArrowheads="1"/>
              </p:cNvSpPr>
              <p:nvPr userDrawn="1"/>
            </p:nvSpPr>
            <p:spPr bwMode="ltGray">
              <a:xfrm rot="-5195129">
                <a:off x="355" y="241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09" name="Rectangle 101"/>
              <p:cNvSpPr>
                <a:spLocks noChangeArrowheads="1"/>
              </p:cNvSpPr>
              <p:nvPr userDrawn="1"/>
            </p:nvSpPr>
            <p:spPr bwMode="ltGray">
              <a:xfrm rot="-5360484">
                <a:off x="385" y="240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10" name="Rectangle 102"/>
              <p:cNvSpPr>
                <a:spLocks noChangeArrowheads="1"/>
              </p:cNvSpPr>
              <p:nvPr userDrawn="1"/>
            </p:nvSpPr>
            <p:spPr bwMode="ltGray">
              <a:xfrm rot="-5288939">
                <a:off x="419" y="2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11" name="Rectangle 103"/>
              <p:cNvSpPr>
                <a:spLocks noChangeArrowheads="1"/>
              </p:cNvSpPr>
              <p:nvPr userDrawn="1"/>
            </p:nvSpPr>
            <p:spPr bwMode="ltGray">
              <a:xfrm rot="-5164854">
                <a:off x="449" y="2400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12" name="Rectangle 104"/>
              <p:cNvSpPr>
                <a:spLocks noChangeArrowheads="1"/>
              </p:cNvSpPr>
              <p:nvPr userDrawn="1"/>
            </p:nvSpPr>
            <p:spPr bwMode="ltGray">
              <a:xfrm rot="-6132163">
                <a:off x="206" y="245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13" name="Rectangle 105"/>
              <p:cNvSpPr>
                <a:spLocks noChangeArrowheads="1"/>
              </p:cNvSpPr>
              <p:nvPr userDrawn="1"/>
            </p:nvSpPr>
            <p:spPr bwMode="ltGray">
              <a:xfrm rot="-6220433">
                <a:off x="237" y="24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14" name="Rectangle 106"/>
              <p:cNvSpPr>
                <a:spLocks noChangeArrowheads="1"/>
              </p:cNvSpPr>
              <p:nvPr userDrawn="1"/>
            </p:nvSpPr>
            <p:spPr bwMode="ltGray">
              <a:xfrm rot="-6110943">
                <a:off x="266" y="243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15" name="Rectangle 107"/>
              <p:cNvSpPr>
                <a:spLocks noChangeArrowheads="1"/>
              </p:cNvSpPr>
              <p:nvPr userDrawn="1"/>
            </p:nvSpPr>
            <p:spPr bwMode="ltGray">
              <a:xfrm rot="-5919570">
                <a:off x="293" y="24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16" name="Rectangle 108"/>
              <p:cNvSpPr>
                <a:spLocks noChangeArrowheads="1"/>
              </p:cNvSpPr>
              <p:nvPr userDrawn="1"/>
            </p:nvSpPr>
            <p:spPr bwMode="ltGray">
              <a:xfrm rot="-7376291">
                <a:off x="6" y="25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17" name="Rectangle 109"/>
              <p:cNvSpPr>
                <a:spLocks noChangeArrowheads="1"/>
              </p:cNvSpPr>
              <p:nvPr userDrawn="1"/>
            </p:nvSpPr>
            <p:spPr bwMode="ltGray">
              <a:xfrm rot="-7168347">
                <a:off x="65" y="2516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18" name="Rectangle 110"/>
              <p:cNvSpPr>
                <a:spLocks noChangeArrowheads="1"/>
              </p:cNvSpPr>
              <p:nvPr userDrawn="1"/>
            </p:nvSpPr>
            <p:spPr bwMode="ltGray">
              <a:xfrm rot="-6802416">
                <a:off x="92" y="250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19" name="Rectangle 111"/>
              <p:cNvSpPr>
                <a:spLocks noChangeArrowheads="1"/>
              </p:cNvSpPr>
              <p:nvPr userDrawn="1"/>
            </p:nvSpPr>
            <p:spPr bwMode="ltGray">
              <a:xfrm rot="-6802416">
                <a:off x="119" y="249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20" name="Rectangle 112"/>
              <p:cNvSpPr>
                <a:spLocks noChangeArrowheads="1"/>
              </p:cNvSpPr>
              <p:nvPr userDrawn="1"/>
            </p:nvSpPr>
            <p:spPr bwMode="ltGray">
              <a:xfrm rot="-6457704">
                <a:off x="150" y="247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21" name="Rectangle 113"/>
              <p:cNvSpPr>
                <a:spLocks noChangeArrowheads="1"/>
              </p:cNvSpPr>
              <p:nvPr userDrawn="1"/>
            </p:nvSpPr>
            <p:spPr bwMode="ltGray">
              <a:xfrm rot="-1876771">
                <a:off x="0" y="3363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22" name="Rectangle 114"/>
              <p:cNvSpPr>
                <a:spLocks noChangeArrowheads="1"/>
              </p:cNvSpPr>
              <p:nvPr userDrawn="1"/>
            </p:nvSpPr>
            <p:spPr bwMode="ltGray">
              <a:xfrm rot="3283992">
                <a:off x="511" y="347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23" name="Rectangle 115"/>
              <p:cNvSpPr>
                <a:spLocks noChangeArrowheads="1"/>
              </p:cNvSpPr>
              <p:nvPr userDrawn="1"/>
            </p:nvSpPr>
            <p:spPr bwMode="ltGray">
              <a:xfrm rot="3283992">
                <a:off x="35" y="279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24" name="Rectangle 116"/>
              <p:cNvSpPr>
                <a:spLocks noChangeArrowheads="1"/>
              </p:cNvSpPr>
              <p:nvPr userDrawn="1"/>
            </p:nvSpPr>
            <p:spPr bwMode="ltGray">
              <a:xfrm rot="-1876771">
                <a:off x="700" y="2851"/>
                <a:ext cx="31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25" name="Rectangle 117"/>
              <p:cNvSpPr>
                <a:spLocks noChangeArrowheads="1"/>
              </p:cNvSpPr>
              <p:nvPr userDrawn="1"/>
            </p:nvSpPr>
            <p:spPr bwMode="ltGray">
              <a:xfrm rot="5908516">
                <a:off x="200" y="3915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26" name="Rectangle 118"/>
              <p:cNvSpPr>
                <a:spLocks noChangeArrowheads="1"/>
              </p:cNvSpPr>
              <p:nvPr userDrawn="1"/>
            </p:nvSpPr>
            <p:spPr bwMode="ltGray">
              <a:xfrm rot="6683973">
                <a:off x="45" y="3915"/>
                <a:ext cx="144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27" name="Rectangle 119"/>
              <p:cNvSpPr>
                <a:spLocks noChangeArrowheads="1"/>
              </p:cNvSpPr>
              <p:nvPr userDrawn="1"/>
            </p:nvSpPr>
            <p:spPr bwMode="ltGray">
              <a:xfrm rot="5245609">
                <a:off x="361" y="389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28" name="Rectangle 120"/>
              <p:cNvSpPr>
                <a:spLocks noChangeArrowheads="1"/>
              </p:cNvSpPr>
              <p:nvPr userDrawn="1"/>
            </p:nvSpPr>
            <p:spPr bwMode="ltGray">
              <a:xfrm rot="4500520">
                <a:off x="522" y="3847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29" name="Rectangle 121"/>
              <p:cNvSpPr>
                <a:spLocks noChangeArrowheads="1"/>
              </p:cNvSpPr>
              <p:nvPr userDrawn="1"/>
            </p:nvSpPr>
            <p:spPr bwMode="ltGray">
              <a:xfrm rot="3805227">
                <a:off x="670" y="377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30" name="Rectangle 122"/>
              <p:cNvSpPr>
                <a:spLocks noChangeArrowheads="1"/>
              </p:cNvSpPr>
              <p:nvPr userDrawn="1"/>
            </p:nvSpPr>
            <p:spPr bwMode="ltGray">
              <a:xfrm rot="3060138">
                <a:off x="813" y="368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31" name="Rectangle 123"/>
              <p:cNvSpPr>
                <a:spLocks noChangeArrowheads="1"/>
              </p:cNvSpPr>
              <p:nvPr userDrawn="1"/>
            </p:nvSpPr>
            <p:spPr bwMode="ltGray">
              <a:xfrm rot="2090281">
                <a:off x="938" y="3582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32" name="Rectangle 124"/>
              <p:cNvSpPr>
                <a:spLocks noChangeArrowheads="1"/>
              </p:cNvSpPr>
              <p:nvPr userDrawn="1"/>
            </p:nvSpPr>
            <p:spPr bwMode="ltGray">
              <a:xfrm rot="-7168347">
                <a:off x="-18" y="2506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33" name="Rectangle 125"/>
              <p:cNvSpPr>
                <a:spLocks noChangeArrowheads="1"/>
              </p:cNvSpPr>
              <p:nvPr userDrawn="1"/>
            </p:nvSpPr>
            <p:spPr bwMode="ltGray">
              <a:xfrm rot="-6406501">
                <a:off x="136" y="243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34" name="Rectangle 126"/>
              <p:cNvSpPr>
                <a:spLocks noChangeArrowheads="1"/>
              </p:cNvSpPr>
              <p:nvPr userDrawn="1"/>
            </p:nvSpPr>
            <p:spPr bwMode="ltGray">
              <a:xfrm rot="-4970620">
                <a:off x="447" y="2364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35" name="Rectangle 127"/>
              <p:cNvSpPr>
                <a:spLocks noChangeArrowheads="1"/>
              </p:cNvSpPr>
              <p:nvPr userDrawn="1"/>
            </p:nvSpPr>
            <p:spPr bwMode="ltGray">
              <a:xfrm rot="-4298502">
                <a:off x="597" y="2360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36" name="Rectangle 128"/>
              <p:cNvSpPr>
                <a:spLocks noChangeArrowheads="1"/>
              </p:cNvSpPr>
              <p:nvPr userDrawn="1"/>
            </p:nvSpPr>
            <p:spPr bwMode="ltGray">
              <a:xfrm rot="-3676305">
                <a:off x="739" y="2386"/>
                <a:ext cx="15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37" name="Rectangle 129"/>
              <p:cNvSpPr>
                <a:spLocks noChangeArrowheads="1"/>
              </p:cNvSpPr>
              <p:nvPr userDrawn="1"/>
            </p:nvSpPr>
            <p:spPr bwMode="ltGray">
              <a:xfrm rot="-3188616">
                <a:off x="869" y="24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38" name="Rectangle 130"/>
              <p:cNvSpPr>
                <a:spLocks noChangeArrowheads="1"/>
              </p:cNvSpPr>
              <p:nvPr userDrawn="1"/>
            </p:nvSpPr>
            <p:spPr bwMode="ltGray">
              <a:xfrm rot="-2610246">
                <a:off x="984" y="2497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39" name="Rectangle 131"/>
              <p:cNvSpPr>
                <a:spLocks noChangeArrowheads="1"/>
              </p:cNvSpPr>
              <p:nvPr userDrawn="1"/>
            </p:nvSpPr>
            <p:spPr bwMode="ltGray">
              <a:xfrm rot="-2190008">
                <a:off x="1075" y="2585"/>
                <a:ext cx="17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40" name="Rectangle 132"/>
              <p:cNvSpPr>
                <a:spLocks noChangeArrowheads="1"/>
              </p:cNvSpPr>
              <p:nvPr userDrawn="1"/>
            </p:nvSpPr>
            <p:spPr bwMode="ltGray">
              <a:xfrm rot="-1728558">
                <a:off x="1147" y="2688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41" name="Rectangle 133"/>
              <p:cNvSpPr>
                <a:spLocks noChangeArrowheads="1"/>
              </p:cNvSpPr>
              <p:nvPr userDrawn="1"/>
            </p:nvSpPr>
            <p:spPr bwMode="ltGray">
              <a:xfrm rot="-1172118">
                <a:off x="1198" y="2805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42" name="Rectangle 134"/>
              <p:cNvSpPr>
                <a:spLocks noChangeArrowheads="1"/>
              </p:cNvSpPr>
              <p:nvPr userDrawn="1"/>
            </p:nvSpPr>
            <p:spPr bwMode="ltGray">
              <a:xfrm rot="-753845">
                <a:off x="1218" y="29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43" name="Rectangle 135"/>
              <p:cNvSpPr>
                <a:spLocks noChangeArrowheads="1"/>
              </p:cNvSpPr>
              <p:nvPr userDrawn="1"/>
            </p:nvSpPr>
            <p:spPr bwMode="ltGray">
              <a:xfrm rot="-287823">
                <a:off x="1213" y="3066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44" name="Rectangle 136"/>
              <p:cNvSpPr>
                <a:spLocks noChangeArrowheads="1"/>
              </p:cNvSpPr>
              <p:nvPr userDrawn="1"/>
            </p:nvSpPr>
            <p:spPr bwMode="ltGray">
              <a:xfrm rot="696741">
                <a:off x="1126" y="3337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45" name="Rectangle 137"/>
              <p:cNvSpPr>
                <a:spLocks noChangeArrowheads="1"/>
              </p:cNvSpPr>
              <p:nvPr userDrawn="1"/>
            </p:nvSpPr>
            <p:spPr bwMode="ltGray">
              <a:xfrm rot="1529990">
                <a:off x="1041" y="3465"/>
                <a:ext cx="140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46" name="Freeform 138"/>
              <p:cNvSpPr>
                <a:spLocks/>
              </p:cNvSpPr>
              <p:nvPr userDrawn="1"/>
            </p:nvSpPr>
            <p:spPr bwMode="ltGray">
              <a:xfrm>
                <a:off x="850" y="3136"/>
                <a:ext cx="204" cy="120"/>
              </a:xfrm>
              <a:custGeom>
                <a:avLst/>
                <a:gdLst/>
                <a:ahLst/>
                <a:cxnLst>
                  <a:cxn ang="0">
                    <a:pos x="168" y="120"/>
                  </a:cxn>
                  <a:cxn ang="0">
                    <a:pos x="204" y="12"/>
                  </a:cxn>
                  <a:cxn ang="0">
                    <a:pos x="42" y="0"/>
                  </a:cxn>
                  <a:cxn ang="0">
                    <a:pos x="0" y="108"/>
                  </a:cxn>
                  <a:cxn ang="0">
                    <a:pos x="30" y="114"/>
                  </a:cxn>
                  <a:cxn ang="0">
                    <a:pos x="60" y="30"/>
                  </a:cxn>
                  <a:cxn ang="0">
                    <a:pos x="102" y="36"/>
                  </a:cxn>
                  <a:cxn ang="0">
                    <a:pos x="78" y="108"/>
                  </a:cxn>
                  <a:cxn ang="0">
                    <a:pos x="102" y="108"/>
                  </a:cxn>
                  <a:cxn ang="0">
                    <a:pos x="132" y="36"/>
                  </a:cxn>
                  <a:cxn ang="0">
                    <a:pos x="162" y="36"/>
                  </a:cxn>
                  <a:cxn ang="0">
                    <a:pos x="138" y="114"/>
                  </a:cxn>
                  <a:cxn ang="0">
                    <a:pos x="168" y="120"/>
                  </a:cxn>
                </a:cxnLst>
                <a:rect l="0" t="0" r="r" b="b"/>
                <a:pathLst>
                  <a:path w="204" h="120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47" name="Freeform 139"/>
              <p:cNvSpPr>
                <a:spLocks/>
              </p:cNvSpPr>
              <p:nvPr userDrawn="1"/>
            </p:nvSpPr>
            <p:spPr bwMode="ltGray">
              <a:xfrm>
                <a:off x="19" y="2722"/>
                <a:ext cx="90" cy="78"/>
              </a:xfrm>
              <a:custGeom>
                <a:avLst/>
                <a:gdLst/>
                <a:ahLst/>
                <a:cxnLst>
                  <a:cxn ang="0">
                    <a:pos x="66" y="36"/>
                  </a:cxn>
                  <a:cxn ang="0">
                    <a:pos x="66" y="36"/>
                  </a:cxn>
                  <a:cxn ang="0">
                    <a:pos x="18" y="24"/>
                  </a:cxn>
                  <a:cxn ang="0">
                    <a:pos x="0" y="30"/>
                  </a:cxn>
                  <a:cxn ang="0">
                    <a:pos x="36" y="78"/>
                  </a:cxn>
                  <a:cxn ang="0">
                    <a:pos x="48" y="72"/>
                  </a:cxn>
                  <a:cxn ang="0">
                    <a:pos x="24" y="36"/>
                  </a:cxn>
                  <a:cxn ang="0">
                    <a:pos x="24" y="36"/>
                  </a:cxn>
                  <a:cxn ang="0">
                    <a:pos x="72" y="54"/>
                  </a:cxn>
                  <a:cxn ang="0">
                    <a:pos x="90" y="42"/>
                  </a:cxn>
                  <a:cxn ang="0">
                    <a:pos x="54" y="0"/>
                  </a:cxn>
                  <a:cxn ang="0">
                    <a:pos x="42" y="6"/>
                  </a:cxn>
                  <a:cxn ang="0">
                    <a:pos x="66" y="36"/>
                  </a:cxn>
                </a:cxnLst>
                <a:rect l="0" t="0" r="r" b="b"/>
                <a:pathLst>
                  <a:path w="90" h="78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48" name="Freeform 140"/>
              <p:cNvSpPr>
                <a:spLocks/>
              </p:cNvSpPr>
              <p:nvPr userDrawn="1"/>
            </p:nvSpPr>
            <p:spPr bwMode="ltGray">
              <a:xfrm>
                <a:off x="97" y="2651"/>
                <a:ext cx="101" cy="89"/>
              </a:xfrm>
              <a:custGeom>
                <a:avLst/>
                <a:gdLst/>
                <a:ahLst/>
                <a:cxnLst>
                  <a:cxn ang="0">
                    <a:pos x="54" y="89"/>
                  </a:cxn>
                  <a:cxn ang="0">
                    <a:pos x="65" y="83"/>
                  </a:cxn>
                  <a:cxn ang="0">
                    <a:pos x="48" y="35"/>
                  </a:cxn>
                  <a:cxn ang="0">
                    <a:pos x="89" y="65"/>
                  </a:cxn>
                  <a:cxn ang="0">
                    <a:pos x="101" y="59"/>
                  </a:cxn>
                  <a:cxn ang="0">
                    <a:pos x="83" y="0"/>
                  </a:cxn>
                  <a:cxn ang="0">
                    <a:pos x="71" y="12"/>
                  </a:cxn>
                  <a:cxn ang="0">
                    <a:pos x="83" y="41"/>
                  </a:cxn>
                  <a:cxn ang="0">
                    <a:pos x="48" y="23"/>
                  </a:cxn>
                  <a:cxn ang="0">
                    <a:pos x="36" y="29"/>
                  </a:cxn>
                  <a:cxn ang="0">
                    <a:pos x="45" y="68"/>
                  </a:cxn>
                  <a:cxn ang="0">
                    <a:pos x="18" y="41"/>
                  </a:cxn>
                  <a:cxn ang="0">
                    <a:pos x="0" y="53"/>
                  </a:cxn>
                  <a:cxn ang="0">
                    <a:pos x="54" y="89"/>
                  </a:cxn>
                </a:cxnLst>
                <a:rect l="0" t="0" r="r" b="b"/>
                <a:pathLst>
                  <a:path w="101" h="89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49" name="Freeform 141"/>
              <p:cNvSpPr>
                <a:spLocks/>
              </p:cNvSpPr>
              <p:nvPr userDrawn="1"/>
            </p:nvSpPr>
            <p:spPr bwMode="ltGray">
              <a:xfrm>
                <a:off x="677" y="3502"/>
                <a:ext cx="83" cy="78"/>
              </a:xfrm>
              <a:custGeom>
                <a:avLst/>
                <a:gdLst/>
                <a:ahLst/>
                <a:cxnLst>
                  <a:cxn ang="0">
                    <a:pos x="36" y="78"/>
                  </a:cxn>
                  <a:cxn ang="0">
                    <a:pos x="83" y="48"/>
                  </a:cxn>
                  <a:cxn ang="0">
                    <a:pos x="54" y="0"/>
                  </a:cxn>
                  <a:cxn ang="0">
                    <a:pos x="0" y="30"/>
                  </a:cxn>
                  <a:cxn ang="0">
                    <a:pos x="6" y="36"/>
                  </a:cxn>
                  <a:cxn ang="0">
                    <a:pos x="42" y="18"/>
                  </a:cxn>
                  <a:cxn ang="0">
                    <a:pos x="54" y="30"/>
                  </a:cxn>
                  <a:cxn ang="0">
                    <a:pos x="24" y="48"/>
                  </a:cxn>
                  <a:cxn ang="0">
                    <a:pos x="30" y="54"/>
                  </a:cxn>
                  <a:cxn ang="0">
                    <a:pos x="60" y="36"/>
                  </a:cxn>
                  <a:cxn ang="0">
                    <a:pos x="66" y="48"/>
                  </a:cxn>
                  <a:cxn ang="0">
                    <a:pos x="30" y="66"/>
                  </a:cxn>
                  <a:cxn ang="0">
                    <a:pos x="36" y="78"/>
                  </a:cxn>
                </a:cxnLst>
                <a:rect l="0" t="0" r="r" b="b"/>
                <a:pathLst>
                  <a:path w="83" h="78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50" name="Freeform 142"/>
              <p:cNvSpPr>
                <a:spLocks/>
              </p:cNvSpPr>
              <p:nvPr userDrawn="1"/>
            </p:nvSpPr>
            <p:spPr bwMode="ltGray">
              <a:xfrm>
                <a:off x="940" y="2782"/>
                <a:ext cx="90" cy="72"/>
              </a:xfrm>
              <a:custGeom>
                <a:avLst/>
                <a:gdLst/>
                <a:ahLst/>
                <a:cxnLst>
                  <a:cxn ang="0">
                    <a:pos x="90" y="30"/>
                  </a:cxn>
                  <a:cxn ang="0">
                    <a:pos x="66" y="0"/>
                  </a:cxn>
                  <a:cxn ang="0">
                    <a:pos x="0" y="36"/>
                  </a:cxn>
                  <a:cxn ang="0">
                    <a:pos x="24" y="72"/>
                  </a:cxn>
                  <a:cxn ang="0">
                    <a:pos x="36" y="66"/>
                  </a:cxn>
                  <a:cxn ang="0">
                    <a:pos x="18" y="42"/>
                  </a:cxn>
                  <a:cxn ang="0">
                    <a:pos x="36" y="30"/>
                  </a:cxn>
                  <a:cxn ang="0">
                    <a:pos x="54" y="54"/>
                  </a:cxn>
                  <a:cxn ang="0">
                    <a:pos x="60" y="48"/>
                  </a:cxn>
                  <a:cxn ang="0">
                    <a:pos x="48" y="24"/>
                  </a:cxn>
                  <a:cxn ang="0">
                    <a:pos x="60" y="12"/>
                  </a:cxn>
                  <a:cxn ang="0">
                    <a:pos x="78" y="42"/>
                  </a:cxn>
                  <a:cxn ang="0">
                    <a:pos x="90" y="30"/>
                  </a:cxn>
                </a:cxnLst>
                <a:rect l="0" t="0" r="r" b="b"/>
                <a:pathLst>
                  <a:path w="90" h="72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51" name="Freeform 143"/>
              <p:cNvSpPr>
                <a:spLocks/>
              </p:cNvSpPr>
              <p:nvPr userDrawn="1"/>
            </p:nvSpPr>
            <p:spPr bwMode="ltGray">
              <a:xfrm>
                <a:off x="898" y="2716"/>
                <a:ext cx="90" cy="84"/>
              </a:xfrm>
              <a:custGeom>
                <a:avLst/>
                <a:gdLst/>
                <a:ahLst/>
                <a:cxnLst>
                  <a:cxn ang="0">
                    <a:pos x="42" y="60"/>
                  </a:cxn>
                  <a:cxn ang="0">
                    <a:pos x="42" y="60"/>
                  </a:cxn>
                  <a:cxn ang="0">
                    <a:pos x="72" y="12"/>
                  </a:cxn>
                  <a:cxn ang="0">
                    <a:pos x="66" y="0"/>
                  </a:cxn>
                  <a:cxn ang="0">
                    <a:pos x="0" y="42"/>
                  </a:cxn>
                  <a:cxn ang="0">
                    <a:pos x="6" y="54"/>
                  </a:cxn>
                  <a:cxn ang="0">
                    <a:pos x="54" y="24"/>
                  </a:cxn>
                  <a:cxn ang="0">
                    <a:pos x="54" y="24"/>
                  </a:cxn>
                  <a:cxn ang="0">
                    <a:pos x="18" y="72"/>
                  </a:cxn>
                  <a:cxn ang="0">
                    <a:pos x="24" y="84"/>
                  </a:cxn>
                  <a:cxn ang="0">
                    <a:pos x="90" y="42"/>
                  </a:cxn>
                  <a:cxn ang="0">
                    <a:pos x="84" y="30"/>
                  </a:cxn>
                  <a:cxn ang="0">
                    <a:pos x="42" y="60"/>
                  </a:cxn>
                </a:cxnLst>
                <a:rect l="0" t="0" r="r" b="b"/>
                <a:pathLst>
                  <a:path w="90" h="84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52" name="Freeform 144"/>
              <p:cNvSpPr>
                <a:spLocks/>
              </p:cNvSpPr>
              <p:nvPr userDrawn="1"/>
            </p:nvSpPr>
            <p:spPr bwMode="ltGray">
              <a:xfrm>
                <a:off x="7" y="3837"/>
                <a:ext cx="6" cy="1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6" h="12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53" name="Freeform 145"/>
              <p:cNvSpPr>
                <a:spLocks/>
              </p:cNvSpPr>
              <p:nvPr userDrawn="1"/>
            </p:nvSpPr>
            <p:spPr bwMode="ltGray">
              <a:xfrm>
                <a:off x="7" y="2555"/>
                <a:ext cx="30" cy="48"/>
              </a:xfrm>
              <a:custGeom>
                <a:avLst/>
                <a:gdLst/>
                <a:ahLst/>
                <a:cxnLst>
                  <a:cxn ang="0">
                    <a:pos x="18" y="48"/>
                  </a:cxn>
                  <a:cxn ang="0">
                    <a:pos x="18" y="48"/>
                  </a:cxn>
                  <a:cxn ang="0">
                    <a:pos x="30" y="42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18" y="48"/>
                  </a:cxn>
                  <a:cxn ang="0">
                    <a:pos x="18" y="48"/>
                  </a:cxn>
                </a:cxnLst>
                <a:rect l="0" t="0" r="r" b="b"/>
                <a:pathLst>
                  <a:path w="30" h="48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54" name="Freeform 146"/>
              <p:cNvSpPr>
                <a:spLocks/>
              </p:cNvSpPr>
              <p:nvPr userDrawn="1"/>
            </p:nvSpPr>
            <p:spPr bwMode="ltGray">
              <a:xfrm>
                <a:off x="7" y="3843"/>
                <a:ext cx="36" cy="66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36"/>
                  </a:cxn>
                  <a:cxn ang="0">
                    <a:pos x="0" y="66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36" h="66">
                    <a:moveTo>
                      <a:pt x="36" y="0"/>
                    </a:moveTo>
                    <a:lnTo>
                      <a:pt x="24" y="0"/>
                    </a:ln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55" name="Rectangle 147"/>
              <p:cNvSpPr>
                <a:spLocks noChangeArrowheads="1"/>
              </p:cNvSpPr>
              <p:nvPr userDrawn="1"/>
            </p:nvSpPr>
            <p:spPr bwMode="ltGray">
              <a:xfrm rot="244926">
                <a:off x="1177" y="3201"/>
                <a:ext cx="16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56" name="Rectangle 148"/>
              <p:cNvSpPr>
                <a:spLocks noChangeArrowheads="1"/>
              </p:cNvSpPr>
              <p:nvPr userDrawn="1"/>
            </p:nvSpPr>
            <p:spPr bwMode="ltGray">
              <a:xfrm rot="-5598588">
                <a:off x="290" y="2386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57" name="Freeform 149"/>
              <p:cNvSpPr>
                <a:spLocks/>
              </p:cNvSpPr>
              <p:nvPr userDrawn="1"/>
            </p:nvSpPr>
            <p:spPr bwMode="ltGray">
              <a:xfrm>
                <a:off x="139" y="3573"/>
                <a:ext cx="144" cy="154"/>
              </a:xfrm>
              <a:custGeom>
                <a:avLst/>
                <a:gdLst/>
                <a:ahLst/>
                <a:cxnLst>
                  <a:cxn ang="0">
                    <a:pos x="0" y="102"/>
                  </a:cxn>
                  <a:cxn ang="0">
                    <a:pos x="59" y="154"/>
                  </a:cxn>
                  <a:cxn ang="0">
                    <a:pos x="117" y="120"/>
                  </a:cxn>
                  <a:cxn ang="0">
                    <a:pos x="62" y="55"/>
                  </a:cxn>
                  <a:cxn ang="0">
                    <a:pos x="104" y="34"/>
                  </a:cxn>
                  <a:cxn ang="0">
                    <a:pos x="117" y="53"/>
                  </a:cxn>
                  <a:cxn ang="0">
                    <a:pos x="141" y="47"/>
                  </a:cxn>
                  <a:cxn ang="0">
                    <a:pos x="97" y="2"/>
                  </a:cxn>
                  <a:cxn ang="0">
                    <a:pos x="36" y="33"/>
                  </a:cxn>
                  <a:cxn ang="0">
                    <a:pos x="90" y="107"/>
                  </a:cxn>
                  <a:cxn ang="0">
                    <a:pos x="28" y="101"/>
                  </a:cxn>
                  <a:cxn ang="0">
                    <a:pos x="0" y="102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58" name="Freeform 150"/>
              <p:cNvSpPr>
                <a:spLocks/>
              </p:cNvSpPr>
              <p:nvPr userDrawn="1"/>
            </p:nvSpPr>
            <p:spPr bwMode="ltGray">
              <a:xfrm rot="-2857037">
                <a:off x="619" y="3550"/>
                <a:ext cx="68" cy="69"/>
              </a:xfrm>
              <a:custGeom>
                <a:avLst/>
                <a:gdLst/>
                <a:ahLst/>
                <a:cxnLst>
                  <a:cxn ang="0">
                    <a:pos x="0" y="102"/>
                  </a:cxn>
                  <a:cxn ang="0">
                    <a:pos x="59" y="154"/>
                  </a:cxn>
                  <a:cxn ang="0">
                    <a:pos x="117" y="120"/>
                  </a:cxn>
                  <a:cxn ang="0">
                    <a:pos x="62" y="55"/>
                  </a:cxn>
                  <a:cxn ang="0">
                    <a:pos x="104" y="34"/>
                  </a:cxn>
                  <a:cxn ang="0">
                    <a:pos x="117" y="53"/>
                  </a:cxn>
                  <a:cxn ang="0">
                    <a:pos x="141" y="47"/>
                  </a:cxn>
                  <a:cxn ang="0">
                    <a:pos x="97" y="2"/>
                  </a:cxn>
                  <a:cxn ang="0">
                    <a:pos x="36" y="33"/>
                  </a:cxn>
                  <a:cxn ang="0">
                    <a:pos x="90" y="107"/>
                  </a:cxn>
                  <a:cxn ang="0">
                    <a:pos x="28" y="101"/>
                  </a:cxn>
                  <a:cxn ang="0">
                    <a:pos x="0" y="102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59" name="Freeform 151"/>
              <p:cNvSpPr>
                <a:spLocks/>
              </p:cNvSpPr>
              <p:nvPr userDrawn="1"/>
            </p:nvSpPr>
            <p:spPr bwMode="ltGray">
              <a:xfrm>
                <a:off x="235" y="2503"/>
                <a:ext cx="348" cy="127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7" y="582"/>
                  </a:cxn>
                  <a:cxn ang="0">
                    <a:pos x="348" y="1272"/>
                  </a:cxn>
                  <a:cxn ang="0">
                    <a:pos x="54" y="676"/>
                  </a:cxn>
                  <a:cxn ang="0">
                    <a:pos x="0" y="0"/>
                  </a:cxn>
                </a:cxnLst>
                <a:rect l="0" t="0" r="r" b="b"/>
                <a:pathLst>
                  <a:path w="348" h="1272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96863"/>
                      <a:invGamma/>
                    </a:schemeClr>
                  </a:gs>
                </a:gsLst>
                <a:lin ang="189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60" name="Oval 152"/>
              <p:cNvSpPr>
                <a:spLocks noChangeArrowheads="1"/>
              </p:cNvSpPr>
              <p:nvPr userDrawn="1"/>
            </p:nvSpPr>
            <p:spPr bwMode="ltGray">
              <a:xfrm rot="-1684349">
                <a:off x="296" y="3047"/>
                <a:ext cx="221" cy="174"/>
              </a:xfrm>
              <a:prstGeom prst="ellipse">
                <a:avLst/>
              </a:prstGeom>
              <a:gradFill rotWithShape="0">
                <a:gsLst>
                  <a:gs pos="0">
                    <a:schemeClr val="bg2">
                      <a:gamma/>
                      <a:shade val="90980"/>
                      <a:invGamma/>
                    </a:schemeClr>
                  </a:gs>
                  <a:gs pos="50000">
                    <a:schemeClr val="bg2"/>
                  </a:gs>
                  <a:gs pos="100000">
                    <a:schemeClr val="bg2">
                      <a:gamma/>
                      <a:shade val="90980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68761" name="Rectangle 15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228600"/>
            <a:ext cx="854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8762" name="Rectangle 15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68763" name="Rectangle 15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764" name="Rectangle 15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fld id="{4E93E540-E1B4-4FDD-8A66-F6E9B1C218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8765" name="Rectangle 157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600200"/>
            <a:ext cx="8540750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5" r:id="rId14"/>
    <p:sldLayoutId id="2147483746" r:id="rId15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3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2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1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14.png"/><Relationship Id="rId4" Type="http://schemas.openxmlformats.org/officeDocument/2006/relationships/image" Target="../media/image113.w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26.bin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w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w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oleObject" Target="../embeddings/oleObject35.bin"/><Relationship Id="rId4" Type="http://schemas.openxmlformats.org/officeDocument/2006/relationships/oleObject" Target="../embeddings/oleObject34.bin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oleObject3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40.bin"/><Relationship Id="rId5" Type="http://schemas.openxmlformats.org/officeDocument/2006/relationships/oleObject" Target="../embeddings/oleObject39.bin"/><Relationship Id="rId4" Type="http://schemas.openxmlformats.org/officeDocument/2006/relationships/image" Target="../media/image139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malikfma@iitr.ac.i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oleObject" Target="../embeddings/oleObject6.bin"/><Relationship Id="rId9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2.xml"/><Relationship Id="rId7" Type="http://schemas.openxmlformats.org/officeDocument/2006/relationships/image" Target="../media/image33.png"/><Relationship Id="rId2" Type="http://schemas.openxmlformats.org/officeDocument/2006/relationships/tags" Target="../tags/tag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video" Target="file:///F:\Docs\Summer%20Camp\Lecture%201\geormotion.mpa" TargetMode="External"/><Relationship Id="rId7" Type="http://schemas.openxmlformats.org/officeDocument/2006/relationships/image" Target="../media/image73.png"/><Relationship Id="rId2" Type="http://schemas.openxmlformats.org/officeDocument/2006/relationships/video" Target="file:///F:\Docs\Summer%20Camp\Lecture%201\geor.mpa" TargetMode="Externa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72.png"/><Relationship Id="rId4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file:///F:\Docs\Summer%20Camp\Lecture%201\georskin.mpa" TargetMode="External"/><Relationship Id="rId1" Type="http://schemas.openxmlformats.org/officeDocument/2006/relationships/video" Target="file:///F:\Docs\Summer%20Camp\Lecture%201\georres.mpa" TargetMode="Externa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15.xml"/><Relationship Id="rId1" Type="http://schemas.openxmlformats.org/officeDocument/2006/relationships/video" Target="file:///F:\Docs\Summer%20Camp\Lecture%201\any.mov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1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5" Type="http://schemas.openxmlformats.org/officeDocument/2006/relationships/oleObject" Target="../embeddings/oleObject20.bin"/><Relationship Id="rId4" Type="http://schemas.openxmlformats.org/officeDocument/2006/relationships/oleObject" Target="../embeddings/oleObject19.bin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4" Type="http://schemas.openxmlformats.org/officeDocument/2006/relationships/oleObject" Target="../embeddings/oleObject2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1372" y="1088572"/>
            <a:ext cx="8229600" cy="8548461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b="1" dirty="0" smtClean="0">
                <a:latin typeface="Cambria" pitchFamily="18" charset="0"/>
              </a:rPr>
              <a:t>Lectures 1-3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b="1" dirty="0" smtClean="0">
                <a:latin typeface="Cambria" pitchFamily="18" charset="0"/>
              </a:rPr>
              <a:t>MAN 325</a:t>
            </a:r>
            <a:br>
              <a:rPr lang="en-US" sz="4000" b="1" dirty="0" smtClean="0">
                <a:latin typeface="Cambria" pitchFamily="18" charset="0"/>
              </a:rPr>
            </a:br>
            <a:r>
              <a:rPr lang="en-US" sz="4000" b="1" dirty="0" smtClean="0">
                <a:latin typeface="Cambria" pitchFamily="18" charset="0"/>
              </a:rPr>
              <a:t/>
            </a:r>
            <a:br>
              <a:rPr lang="en-US" sz="4000" b="1" dirty="0" smtClean="0">
                <a:latin typeface="Cambria" pitchFamily="18" charset="0"/>
              </a:rPr>
            </a:br>
            <a:r>
              <a:rPr lang="en-US" sz="4000" b="1" dirty="0" smtClean="0">
                <a:latin typeface="Cambria" pitchFamily="18" charset="0"/>
              </a:rPr>
              <a:t>Mathematical Imaging </a:t>
            </a:r>
            <a:br>
              <a:rPr lang="en-US" sz="4000" b="1" dirty="0" smtClean="0">
                <a:latin typeface="Cambria" pitchFamily="18" charset="0"/>
              </a:rPr>
            </a:br>
            <a:r>
              <a:rPr lang="en-US" sz="4000" b="1" dirty="0" smtClean="0">
                <a:latin typeface="Cambria" pitchFamily="18" charset="0"/>
              </a:rPr>
              <a:t>Techniques</a:t>
            </a:r>
            <a:br>
              <a:rPr lang="en-US" sz="4000" b="1" dirty="0" smtClean="0">
                <a:latin typeface="Cambria" pitchFamily="18" charset="0"/>
              </a:rPr>
            </a:br>
            <a:r>
              <a:rPr lang="en-US" sz="4000" b="1" dirty="0" smtClean="0">
                <a:latin typeface="Cambria" pitchFamily="18" charset="0"/>
              </a:rPr>
              <a:t/>
            </a:r>
            <a:br>
              <a:rPr lang="en-US" sz="4000" b="1" dirty="0" smtClean="0">
                <a:latin typeface="Cambria" pitchFamily="18" charset="0"/>
              </a:rPr>
            </a:br>
            <a:r>
              <a:rPr lang="en-US" sz="4000" b="1" dirty="0" smtClean="0">
                <a:latin typeface="Cambria" pitchFamily="18" charset="0"/>
              </a:rPr>
              <a:t/>
            </a:r>
            <a:br>
              <a:rPr lang="en-US" sz="4000" b="1" dirty="0" smtClean="0">
                <a:latin typeface="Cambria" pitchFamily="18" charset="0"/>
              </a:rPr>
            </a:br>
            <a:r>
              <a:rPr lang="en-US" sz="4000" b="1" dirty="0" smtClean="0">
                <a:latin typeface="Cambria" pitchFamily="18" charset="0"/>
              </a:rPr>
              <a:t/>
            </a:r>
            <a:br>
              <a:rPr lang="en-US" sz="4000" b="1" dirty="0" smtClean="0">
                <a:latin typeface="Cambria" pitchFamily="18" charset="0"/>
              </a:rPr>
            </a:br>
            <a:r>
              <a:rPr lang="en-US" sz="4000" b="1" dirty="0" smtClean="0">
                <a:latin typeface="Cambria" pitchFamily="18" charset="0"/>
              </a:rPr>
              <a:t/>
            </a:r>
            <a:br>
              <a:rPr lang="en-US" sz="4000" b="1" dirty="0" smtClean="0">
                <a:latin typeface="Cambria" pitchFamily="18" charset="0"/>
              </a:rPr>
            </a:br>
            <a:r>
              <a:rPr lang="en-US" sz="4000" b="1" dirty="0" smtClean="0">
                <a:latin typeface="Cambria" pitchFamily="18" charset="0"/>
              </a:rPr>
              <a:t/>
            </a:r>
            <a:br>
              <a:rPr lang="en-US" sz="4000" b="1" dirty="0" smtClean="0">
                <a:latin typeface="Cambria" pitchFamily="18" charset="0"/>
              </a:rPr>
            </a:br>
            <a:r>
              <a:rPr lang="en-US" sz="4000" b="1" dirty="0" smtClean="0">
                <a:latin typeface="Cambria" pitchFamily="18" charset="0"/>
              </a:rPr>
              <a:t/>
            </a:r>
            <a:br>
              <a:rPr lang="en-US" sz="4000" b="1" dirty="0" smtClean="0">
                <a:latin typeface="Cambria" pitchFamily="18" charset="0"/>
              </a:rPr>
            </a:br>
            <a:r>
              <a:rPr lang="en-US" sz="4000" b="1" dirty="0" smtClean="0">
                <a:latin typeface="Cambria" pitchFamily="18" charset="0"/>
              </a:rPr>
              <a:t/>
            </a:r>
            <a:br>
              <a:rPr lang="en-US" sz="4000" b="1" dirty="0" smtClean="0">
                <a:latin typeface="Cambria" pitchFamily="18" charset="0"/>
              </a:rPr>
            </a:br>
            <a:r>
              <a:rPr lang="en-US" sz="4000" b="1" dirty="0" smtClean="0">
                <a:latin typeface="Cambria" pitchFamily="18" charset="0"/>
              </a:rPr>
              <a:t/>
            </a:r>
            <a:br>
              <a:rPr lang="en-US" sz="4000" b="1" dirty="0" smtClean="0">
                <a:latin typeface="Cambria" pitchFamily="18" charset="0"/>
              </a:rPr>
            </a:b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4000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102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B479D2F-1A16-42A7-BA63-3CE6E77A9660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1167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-171450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smtClean="0"/>
              <a:t>A Simple Image Formation Model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750888" y="1354138"/>
          <a:ext cx="8102600" cy="3970337"/>
        </p:xfrm>
        <a:graphic>
          <a:graphicData uri="http://schemas.openxmlformats.org/presentationml/2006/ole">
            <p:oleObj spid="_x0000_s1026" name="Equation" r:id="rId3" imgW="4012920" imgH="18032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717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8E5942E-C7B4-4C45-85B1-ECB14EFBF48A}" type="slidenum">
              <a:rPr lang="en-US" smtClean="0"/>
              <a:pPr/>
              <a:t>100</a:t>
            </a:fld>
            <a:endParaRPr lang="en-US" smtClean="0"/>
          </a:p>
        </p:txBody>
      </p:sp>
      <p:sp>
        <p:nvSpPr>
          <p:cNvPr id="2037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/>
              <a:t>Set and Logical Operations</a:t>
            </a:r>
          </a:p>
        </p:txBody>
      </p:sp>
      <p:sp>
        <p:nvSpPr>
          <p:cNvPr id="7174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1357313"/>
            <a:ext cx="8518525" cy="5257800"/>
          </a:xfrm>
          <a:noFill/>
        </p:spPr>
        <p:txBody>
          <a:bodyPr/>
          <a:lstStyle/>
          <a:p>
            <a:pPr eaLnBrk="1" hangingPunct="1"/>
            <a:r>
              <a:rPr lang="en-US" sz="2400" smtClean="0">
                <a:effectLst/>
              </a:rPr>
              <a:t> The union of two gray-scale images (sets) A and B is defined as the set</a:t>
            </a:r>
            <a:endParaRPr lang="en-US" sz="2000" smtClean="0">
              <a:effectLst/>
            </a:endParaRPr>
          </a:p>
        </p:txBody>
      </p:sp>
      <p:graphicFrame>
        <p:nvGraphicFramePr>
          <p:cNvPr id="7170" name="Object 5"/>
          <p:cNvGraphicFramePr>
            <a:graphicFrameLocks noChangeAspect="1"/>
          </p:cNvGraphicFramePr>
          <p:nvPr>
            <p:ph sz="half" idx="2"/>
          </p:nvPr>
        </p:nvGraphicFramePr>
        <p:xfrm>
          <a:off x="954088" y="2535238"/>
          <a:ext cx="5786437" cy="790575"/>
        </p:xfrm>
        <a:graphic>
          <a:graphicData uri="http://schemas.openxmlformats.org/presentationml/2006/ole">
            <p:oleObj spid="_x0000_s7170" name="Equation" r:id="rId3" imgW="2044440" imgH="2793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3789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B80A80-D943-4930-833C-ED02797DE7C5}" type="slidenum">
              <a:rPr lang="en-US" smtClean="0"/>
              <a:pPr/>
              <a:t>101</a:t>
            </a:fld>
            <a:endParaRPr lang="en-US" smtClean="0"/>
          </a:p>
        </p:txBody>
      </p:sp>
      <p:sp>
        <p:nvSpPr>
          <p:cNvPr id="2048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/>
              <a:t>Set and Logical Operations</a:t>
            </a:r>
          </a:p>
        </p:txBody>
      </p:sp>
      <p:pic>
        <p:nvPicPr>
          <p:cNvPr id="3789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50" y="1462088"/>
            <a:ext cx="7088188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4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2013" y="1176338"/>
            <a:ext cx="1846262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3891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51DA9EB-1A46-45A1-AE76-51859BE3776D}" type="slidenum">
              <a:rPr lang="en-US" smtClean="0"/>
              <a:pPr/>
              <a:t>102</a:t>
            </a:fld>
            <a:endParaRPr lang="en-US" smtClean="0"/>
          </a:p>
        </p:txBody>
      </p:sp>
      <p:sp>
        <p:nvSpPr>
          <p:cNvPr id="2058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-71438"/>
            <a:ext cx="8540750" cy="1143001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smtClean="0"/>
              <a:t>Set and Logical Operations</a:t>
            </a:r>
          </a:p>
        </p:txBody>
      </p:sp>
      <p:pic>
        <p:nvPicPr>
          <p:cNvPr id="38917" name="Picture 3" descr="nmt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8563" y="996950"/>
            <a:ext cx="4513262" cy="578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9188" y="1905000"/>
            <a:ext cx="2230437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819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0A034F1-25FA-4D56-9499-138C035AF200}" type="slidenum">
              <a:rPr lang="en-US" smtClean="0"/>
              <a:pPr/>
              <a:t>103</a:t>
            </a:fld>
            <a:endParaRPr lang="en-US" smtClean="0"/>
          </a:p>
        </p:txBody>
      </p:sp>
      <p:sp>
        <p:nvSpPr>
          <p:cNvPr id="2068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28575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smtClean="0"/>
              <a:t>Spatial Operations</a:t>
            </a:r>
          </a:p>
        </p:txBody>
      </p:sp>
      <p:sp>
        <p:nvSpPr>
          <p:cNvPr id="206854" name="Rectangle 6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1357313"/>
            <a:ext cx="8518525" cy="52578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 </a:t>
            </a:r>
            <a:r>
              <a:rPr lang="en-US" sz="2400" smtClean="0">
                <a:effectLst/>
              </a:rPr>
              <a:t>Single-pixel operations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en-US" sz="2800" smtClean="0">
                <a:effectLst/>
              </a:rPr>
              <a:t>    </a:t>
            </a:r>
            <a:r>
              <a:rPr lang="en-US" sz="2000" smtClean="0">
                <a:effectLst/>
              </a:rPr>
              <a:t>Alter the values of an image’s pixels based on the intensity.</a:t>
            </a:r>
            <a:r>
              <a:rPr lang="en-US" sz="2800" smtClean="0">
                <a:effectLst/>
              </a:rPr>
              <a:t> </a:t>
            </a:r>
          </a:p>
          <a:p>
            <a:pPr eaLnBrk="1" hangingPunct="1">
              <a:buFont typeface="Arial" charset="0"/>
              <a:buNone/>
              <a:defRPr/>
            </a:pPr>
            <a:endParaRPr lang="en-US" sz="2800" smtClean="0">
              <a:effectLst/>
            </a:endParaRPr>
          </a:p>
          <a:p>
            <a:pPr eaLnBrk="1" hangingPunct="1">
              <a:buFont typeface="Arial" charset="0"/>
              <a:buNone/>
              <a:defRPr/>
            </a:pPr>
            <a:endParaRPr lang="en-US" sz="2800" smtClean="0">
              <a:effectLst/>
            </a:endParaRPr>
          </a:p>
          <a:p>
            <a:pPr eaLnBrk="1" hangingPunct="1">
              <a:buFont typeface="Arial" charset="0"/>
              <a:buNone/>
              <a:defRPr/>
            </a:pPr>
            <a:r>
              <a:rPr lang="en-US" sz="2800" smtClean="0">
                <a:effectLst/>
              </a:rPr>
              <a:t>  e.g.,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en-US" sz="2800" smtClean="0"/>
              <a:t>     </a:t>
            </a:r>
          </a:p>
        </p:txBody>
      </p:sp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2265363" y="2417763"/>
          <a:ext cx="1490662" cy="554037"/>
        </p:xfrm>
        <a:graphic>
          <a:graphicData uri="http://schemas.openxmlformats.org/presentationml/2006/ole">
            <p:oleObj spid="_x0000_s8194" name="Equation" r:id="rId3" imgW="545760" imgH="203040" progId="Equation.DSMT4">
              <p:embed/>
            </p:oleObj>
          </a:graphicData>
        </a:graphic>
      </p:graphicFrame>
      <p:pic>
        <p:nvPicPr>
          <p:cNvPr id="20685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8388" y="2868613"/>
            <a:ext cx="3321050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857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97563" y="2825750"/>
            <a:ext cx="2351087" cy="297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68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068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206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3993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85BE40C-1025-4DB3-8F73-183D7E32F33D}" type="slidenum">
              <a:rPr lang="en-US" smtClean="0"/>
              <a:pPr/>
              <a:t>104</a:t>
            </a:fld>
            <a:endParaRPr lang="en-US" smtClean="0"/>
          </a:p>
        </p:txBody>
      </p:sp>
      <p:sp>
        <p:nvSpPr>
          <p:cNvPr id="2078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28575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smtClean="0"/>
              <a:t>Spatial Operations</a:t>
            </a:r>
          </a:p>
        </p:txBody>
      </p:sp>
      <p:pic>
        <p:nvPicPr>
          <p:cNvPr id="39941" name="Picture 3" descr="nmt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7876" name="Rectangle 4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957263"/>
            <a:ext cx="8518525" cy="52578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 </a:t>
            </a:r>
            <a:r>
              <a:rPr lang="en-US" sz="2400" smtClean="0">
                <a:effectLst/>
              </a:rPr>
              <a:t>Neighborhood operations</a:t>
            </a:r>
          </a:p>
          <a:p>
            <a:pPr eaLnBrk="1" hangingPunct="1">
              <a:buFont typeface="Arial" charset="0"/>
              <a:buNone/>
              <a:defRPr/>
            </a:pPr>
            <a:endParaRPr lang="en-US" sz="2800" smtClean="0"/>
          </a:p>
        </p:txBody>
      </p:sp>
      <p:pic>
        <p:nvPicPr>
          <p:cNvPr id="3994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8925" y="1438275"/>
            <a:ext cx="506412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4" name="Rectangle 9"/>
          <p:cNvSpPr>
            <a:spLocks noChangeArrowheads="1"/>
          </p:cNvSpPr>
          <p:nvPr/>
        </p:nvSpPr>
        <p:spPr bwMode="auto">
          <a:xfrm>
            <a:off x="1582738" y="3962400"/>
            <a:ext cx="5006975" cy="2895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Rectangle 12"/>
          <p:cNvSpPr>
            <a:spLocks noChangeArrowheads="1"/>
          </p:cNvSpPr>
          <p:nvPr/>
        </p:nvSpPr>
        <p:spPr bwMode="auto">
          <a:xfrm>
            <a:off x="5021263" y="2263775"/>
            <a:ext cx="1438275" cy="5667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AutoShape 16"/>
          <p:cNvSpPr>
            <a:spLocks noChangeArrowheads="1"/>
          </p:cNvSpPr>
          <p:nvPr/>
        </p:nvSpPr>
        <p:spPr bwMode="auto">
          <a:xfrm>
            <a:off x="1392238" y="4202113"/>
            <a:ext cx="5703887" cy="1930400"/>
          </a:xfrm>
          <a:prstGeom prst="cloudCallout">
            <a:avLst>
              <a:gd name="adj1" fmla="val 25009"/>
              <a:gd name="adj2" fmla="val -13996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The value of this pixel is determined by a specified operation involving the pixels in the input image with coordinates in S</a:t>
            </a:r>
            <a:r>
              <a:rPr lang="en-US" baseline="-25000"/>
              <a:t>xy</a:t>
            </a:r>
          </a:p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4096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9C6A9DA-44AA-40EF-9AB8-92FA78AA16CF}" type="slidenum">
              <a:rPr lang="en-US" smtClean="0"/>
              <a:pPr/>
              <a:t>105</a:t>
            </a:fld>
            <a:endParaRPr lang="en-US" smtClean="0"/>
          </a:p>
        </p:txBody>
      </p:sp>
      <p:sp>
        <p:nvSpPr>
          <p:cNvPr id="2099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28575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smtClean="0"/>
              <a:t>Spatial Operations</a:t>
            </a:r>
          </a:p>
        </p:txBody>
      </p:sp>
      <p:pic>
        <p:nvPicPr>
          <p:cNvPr id="40965" name="Picture 3" descr="nmt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9924" name="Rectangle 4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957263"/>
            <a:ext cx="8518525" cy="52578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 </a:t>
            </a:r>
            <a:r>
              <a:rPr lang="en-US" sz="2400" smtClean="0">
                <a:effectLst/>
              </a:rPr>
              <a:t>Neighborhood operations</a:t>
            </a:r>
          </a:p>
          <a:p>
            <a:pPr eaLnBrk="1" hangingPunct="1">
              <a:buFont typeface="Arial" charset="0"/>
              <a:buNone/>
              <a:defRPr/>
            </a:pPr>
            <a:endParaRPr lang="en-US" sz="2800" smtClean="0"/>
          </a:p>
        </p:txBody>
      </p:sp>
      <p:pic>
        <p:nvPicPr>
          <p:cNvPr id="4096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8925" y="1438275"/>
            <a:ext cx="506412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922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8FBB34-B963-46FF-84BA-474F1E138681}" type="slidenum">
              <a:rPr lang="en-US" smtClean="0"/>
              <a:pPr/>
              <a:t>106</a:t>
            </a:fld>
            <a:endParaRPr lang="en-US" smtClean="0"/>
          </a:p>
        </p:txBody>
      </p:sp>
      <p:sp>
        <p:nvSpPr>
          <p:cNvPr id="2109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28575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smtClean="0"/>
              <a:t>Geometric Spatial Transformations</a:t>
            </a:r>
          </a:p>
        </p:txBody>
      </p:sp>
      <p:sp>
        <p:nvSpPr>
          <p:cNvPr id="210948" name="Rectangle 4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1185863"/>
            <a:ext cx="8518525" cy="52578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 </a:t>
            </a:r>
            <a:r>
              <a:rPr lang="en-US" sz="2400" smtClean="0">
                <a:effectLst/>
              </a:rPr>
              <a:t>Geometric transformation (rubber-sheet transformation)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en-US" sz="1800" smtClean="0">
                <a:effectLst/>
                <a:cs typeface="Tahoma" pitchFamily="34" charset="0"/>
              </a:rPr>
              <a:t>      — A spatial transformation of coordinates</a:t>
            </a:r>
          </a:p>
          <a:p>
            <a:pPr eaLnBrk="1" hangingPunct="1">
              <a:buFont typeface="Arial" charset="0"/>
              <a:buNone/>
              <a:defRPr/>
            </a:pPr>
            <a:endParaRPr lang="en-US" sz="1800" smtClean="0">
              <a:effectLst/>
              <a:cs typeface="Tahoma" pitchFamily="34" charset="0"/>
            </a:endParaRPr>
          </a:p>
          <a:p>
            <a:pPr eaLnBrk="1" hangingPunct="1">
              <a:buFont typeface="Arial" charset="0"/>
              <a:buNone/>
              <a:defRPr/>
            </a:pPr>
            <a:endParaRPr lang="en-US" sz="1800" smtClean="0">
              <a:effectLst/>
              <a:cs typeface="Tahoma" pitchFamily="34" charset="0"/>
            </a:endParaRPr>
          </a:p>
          <a:p>
            <a:pPr eaLnBrk="1" hangingPunct="1">
              <a:buFont typeface="Arial" charset="0"/>
              <a:buNone/>
              <a:defRPr/>
            </a:pPr>
            <a:endParaRPr lang="en-US" sz="1800" smtClean="0">
              <a:effectLst/>
              <a:cs typeface="Tahoma" pitchFamily="34" charset="0"/>
            </a:endParaRPr>
          </a:p>
          <a:p>
            <a:pPr eaLnBrk="1" hangingPunct="1">
              <a:buFont typeface="Arial" charset="0"/>
              <a:buNone/>
              <a:defRPr/>
            </a:pPr>
            <a:r>
              <a:rPr lang="en-US" sz="1800" smtClean="0">
                <a:effectLst/>
                <a:cs typeface="Tahoma" pitchFamily="34" charset="0"/>
              </a:rPr>
              <a:t>      — intensity interpolation that assigns intensity values to the spatially transformed pixels.</a:t>
            </a:r>
          </a:p>
          <a:p>
            <a:pPr eaLnBrk="1" hangingPunct="1">
              <a:buFont typeface="Arial" charset="0"/>
              <a:buNone/>
              <a:defRPr/>
            </a:pPr>
            <a:endParaRPr lang="en-US" sz="1800" smtClean="0">
              <a:effectLst/>
            </a:endParaRPr>
          </a:p>
          <a:p>
            <a:pPr eaLnBrk="1" hangingPunct="1">
              <a:defRPr/>
            </a:pPr>
            <a:r>
              <a:rPr lang="en-US" sz="2400" smtClean="0">
                <a:effectLst/>
              </a:rPr>
              <a:t>  Affine transform</a:t>
            </a:r>
          </a:p>
          <a:p>
            <a:pPr eaLnBrk="1" hangingPunct="1">
              <a:buFont typeface="Arial" charset="0"/>
              <a:buNone/>
              <a:defRPr/>
            </a:pPr>
            <a:endParaRPr lang="en-US" sz="2800" smtClean="0"/>
          </a:p>
        </p:txBody>
      </p:sp>
      <p:graphicFrame>
        <p:nvGraphicFramePr>
          <p:cNvPr id="9218" name="Object 6"/>
          <p:cNvGraphicFramePr>
            <a:graphicFrameLocks noChangeAspect="1"/>
          </p:cNvGraphicFramePr>
          <p:nvPr/>
        </p:nvGraphicFramePr>
        <p:xfrm>
          <a:off x="1770063" y="2190750"/>
          <a:ext cx="2897187" cy="544513"/>
        </p:xfrm>
        <a:graphic>
          <a:graphicData uri="http://schemas.openxmlformats.org/presentationml/2006/ole">
            <p:oleObj spid="_x0000_s9218" name="Equation" r:id="rId3" imgW="1079280" imgH="203040" progId="Equation.DSMT4">
              <p:embed/>
            </p:oleObj>
          </a:graphicData>
        </a:graphic>
      </p:graphicFrame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17613" y="4213225"/>
          <a:ext cx="5738812" cy="1857375"/>
        </p:xfrm>
        <a:graphic>
          <a:graphicData uri="http://schemas.openxmlformats.org/presentationml/2006/ole">
            <p:oleObj spid="_x0000_s9219" name="Equation" r:id="rId4" imgW="2197080" imgH="7110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4505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4D3C71B-104A-4B3D-92F1-2BC1C0CE4ADF}" type="slidenum">
              <a:rPr lang="en-US" smtClean="0"/>
              <a:pPr/>
              <a:t>107</a:t>
            </a:fld>
            <a:endParaRPr lang="en-US" smtClean="0"/>
          </a:p>
        </p:txBody>
      </p:sp>
      <p:pic>
        <p:nvPicPr>
          <p:cNvPr id="45060" name="Picture 3" descr="nmt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2688" y="41275"/>
            <a:ext cx="6794500" cy="683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460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D4760FC-0F9B-40BA-9BDF-A77630A056D2}" type="slidenum">
              <a:rPr lang="en-US" smtClean="0"/>
              <a:pPr/>
              <a:t>108</a:t>
            </a:fld>
            <a:endParaRPr lang="en-US" smtClean="0"/>
          </a:p>
        </p:txBody>
      </p:sp>
      <p:sp>
        <p:nvSpPr>
          <p:cNvPr id="2170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/>
              <a:t>Image Registration</a:t>
            </a:r>
          </a:p>
        </p:txBody>
      </p:sp>
      <p:sp>
        <p:nvSpPr>
          <p:cNvPr id="4608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smtClean="0">
                <a:effectLst/>
              </a:rPr>
              <a:t> Input and output images are available but the transformation function is unknown.</a:t>
            </a: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   Goal: estimate the transformation function and use it to register the two images.</a:t>
            </a:r>
          </a:p>
          <a:p>
            <a:pPr eaLnBrk="1" hangingPunct="1">
              <a:buFont typeface="Arial" charset="0"/>
              <a:buNone/>
            </a:pPr>
            <a:endParaRPr lang="en-US" sz="2400" smtClean="0">
              <a:effectLst/>
            </a:endParaRPr>
          </a:p>
          <a:p>
            <a:pPr eaLnBrk="1" hangingPunct="1"/>
            <a:r>
              <a:rPr lang="en-US" sz="2400" smtClean="0">
                <a:effectLst/>
              </a:rPr>
              <a:t> One of the principal approaches for image registration is to use </a:t>
            </a:r>
            <a:r>
              <a:rPr lang="en-US" sz="2400" b="1" i="1" smtClean="0">
                <a:effectLst/>
              </a:rPr>
              <a:t>tie points</a:t>
            </a:r>
            <a:r>
              <a:rPr lang="en-US" sz="2400" smtClean="0">
                <a:effectLst/>
              </a:rPr>
              <a:t> (also called </a:t>
            </a:r>
            <a:r>
              <a:rPr lang="en-US" sz="2400" b="1" i="1" smtClean="0">
                <a:effectLst/>
              </a:rPr>
              <a:t>control points</a:t>
            </a:r>
            <a:r>
              <a:rPr lang="en-US" sz="2400" smtClean="0">
                <a:effectLst/>
              </a:rPr>
              <a:t>)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sz="2400" smtClean="0">
                <a:effectLst/>
              </a:rPr>
              <a:t>     The corresponding points are known precisely in the input and output (</a:t>
            </a:r>
            <a:r>
              <a:rPr lang="en-US" sz="2400" b="1" smtClean="0">
                <a:effectLst/>
              </a:rPr>
              <a:t>reference</a:t>
            </a:r>
            <a:r>
              <a:rPr lang="en-US" sz="2400" smtClean="0">
                <a:effectLst/>
              </a:rPr>
              <a:t>) images.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88001A4-291B-4CA0-8EB2-40752567EAEE}" type="slidenum">
              <a:rPr lang="en-US" smtClean="0"/>
              <a:pPr/>
              <a:t>109</a:t>
            </a:fld>
            <a:endParaRPr lang="en-US" smtClean="0"/>
          </a:p>
        </p:txBody>
      </p:sp>
      <p:sp>
        <p:nvSpPr>
          <p:cNvPr id="2181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/>
              <a:t>Image Registration</a:t>
            </a:r>
          </a:p>
        </p:txBody>
      </p:sp>
      <p:sp>
        <p:nvSpPr>
          <p:cNvPr id="10246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smtClean="0">
                <a:effectLst/>
              </a:rPr>
              <a:t>A simple model based on bilinear approximation:</a:t>
            </a:r>
          </a:p>
          <a:p>
            <a:pPr eaLnBrk="1" hangingPunct="1">
              <a:buFont typeface="Arial" charset="0"/>
              <a:buNone/>
            </a:pPr>
            <a:endParaRPr lang="en-US" sz="2400" smtClean="0"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</a:t>
            </a:r>
          </a:p>
        </p:txBody>
      </p:sp>
      <p:graphicFrame>
        <p:nvGraphicFramePr>
          <p:cNvPr id="10242" name="Object 4"/>
          <p:cNvGraphicFramePr>
            <a:graphicFrameLocks noChangeAspect="1"/>
          </p:cNvGraphicFramePr>
          <p:nvPr/>
        </p:nvGraphicFramePr>
        <p:xfrm>
          <a:off x="892175" y="2544763"/>
          <a:ext cx="7516813" cy="3057525"/>
        </p:xfrm>
        <a:graphic>
          <a:graphicData uri="http://schemas.openxmlformats.org/presentationml/2006/ole">
            <p:oleObj spid="_x0000_s10242" name="Equation" r:id="rId3" imgW="2869920" imgH="11682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895602-ADB9-45D7-94CC-1C6D405E25D2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1198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42863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smtClean="0"/>
              <a:t>Some Typical Ranges of Reflectance</a:t>
            </a:r>
          </a:p>
        </p:txBody>
      </p:sp>
      <p:sp>
        <p:nvSpPr>
          <p:cNvPr id="119812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528763"/>
            <a:ext cx="8540750" cy="44989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smtClean="0"/>
              <a:t> Reflectance</a:t>
            </a:r>
            <a:endParaRPr lang="en-US" sz="2800" smtClean="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sz="2400" smtClean="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>
                <a:effectLst/>
              </a:rPr>
              <a:t>0.01 for black velvet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400" smtClean="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>
                <a:effectLst/>
              </a:rPr>
              <a:t>0.65 for stainless steel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400" smtClean="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>
                <a:effectLst/>
              </a:rPr>
              <a:t>0.80 for flat-white wall paint  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400" smtClean="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>
                <a:effectLst/>
              </a:rPr>
              <a:t>0.90 for silver-plated metal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400" smtClean="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>
                <a:effectLst/>
              </a:rPr>
              <a:t>0.93 for snow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471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A76C044-41EA-4486-A521-3D34A3FA2B2D}" type="slidenum">
              <a:rPr lang="en-US" smtClean="0"/>
              <a:pPr/>
              <a:t>110</a:t>
            </a:fld>
            <a:endParaRPr lang="en-US" smtClean="0"/>
          </a:p>
        </p:txBody>
      </p:sp>
      <p:sp>
        <p:nvSpPr>
          <p:cNvPr id="2191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/>
              <a:t>Image Registration</a:t>
            </a:r>
          </a:p>
        </p:txBody>
      </p:sp>
      <p:pic>
        <p:nvPicPr>
          <p:cNvPr id="47109" name="Picture 5" descr="nmt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7699" y="0"/>
            <a:ext cx="5911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1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04050" y="9525"/>
            <a:ext cx="1912938" cy="608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1DAE6C6-BF7D-4C0A-9066-B2C055E9F069}" type="slidenum">
              <a:rPr lang="en-US" smtClean="0"/>
              <a:pPr/>
              <a:t>111</a:t>
            </a:fld>
            <a:endParaRPr lang="en-US" smtClean="0"/>
          </a:p>
        </p:txBody>
      </p:sp>
      <p:sp>
        <p:nvSpPr>
          <p:cNvPr id="2211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/>
              <a:t>Image Transform</a:t>
            </a:r>
          </a:p>
        </p:txBody>
      </p:sp>
      <p:sp>
        <p:nvSpPr>
          <p:cNvPr id="11270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smtClean="0">
                <a:effectLst/>
              </a:rPr>
              <a:t>A particularly important class of 2-D linear transforms, denoted T(u, v)</a:t>
            </a:r>
          </a:p>
          <a:p>
            <a:pPr eaLnBrk="1" hangingPunct="1">
              <a:buFont typeface="Arial" charset="0"/>
              <a:buNone/>
            </a:pPr>
            <a:endParaRPr lang="en-US" sz="2400" smtClean="0"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</a:t>
            </a:r>
          </a:p>
        </p:txBody>
      </p:sp>
      <p:graphicFrame>
        <p:nvGraphicFramePr>
          <p:cNvPr id="221188" name="Object 4"/>
          <p:cNvGraphicFramePr>
            <a:graphicFrameLocks noChangeAspect="1"/>
          </p:cNvGraphicFramePr>
          <p:nvPr/>
        </p:nvGraphicFramePr>
        <p:xfrm>
          <a:off x="763588" y="2587625"/>
          <a:ext cx="7710487" cy="3378200"/>
        </p:xfrm>
        <a:graphic>
          <a:graphicData uri="http://schemas.openxmlformats.org/presentationml/2006/ole">
            <p:oleObj spid="_x0000_s11266" name="Equation" r:id="rId3" imgW="3098520" imgH="13586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2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122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AC77391-5679-4D0E-BAAA-A8FBED5E444A}" type="slidenum">
              <a:rPr lang="en-US" smtClean="0"/>
              <a:pPr/>
              <a:t>112</a:t>
            </a:fld>
            <a:endParaRPr lang="en-US" smtClean="0"/>
          </a:p>
        </p:txBody>
      </p:sp>
      <p:sp>
        <p:nvSpPr>
          <p:cNvPr id="2222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/>
              <a:t>Image Transform</a:t>
            </a:r>
          </a:p>
        </p:txBody>
      </p:sp>
      <p:sp>
        <p:nvSpPr>
          <p:cNvPr id="12294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smtClean="0">
                <a:effectLst/>
              </a:rPr>
              <a:t>Given T(u, v), the original image f(x, y) can be recoverd using the inverse tranformation of T(u, v).</a:t>
            </a:r>
          </a:p>
          <a:p>
            <a:pPr eaLnBrk="1" hangingPunct="1">
              <a:buFont typeface="Arial" charset="0"/>
              <a:buNone/>
            </a:pPr>
            <a:endParaRPr lang="en-US" sz="2400" smtClean="0"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</a:t>
            </a:r>
          </a:p>
        </p:txBody>
      </p:sp>
      <p:graphicFrame>
        <p:nvGraphicFramePr>
          <p:cNvPr id="222212" name="Object 4"/>
          <p:cNvGraphicFramePr>
            <a:graphicFrameLocks noChangeAspect="1"/>
          </p:cNvGraphicFramePr>
          <p:nvPr/>
        </p:nvGraphicFramePr>
        <p:xfrm>
          <a:off x="631825" y="2792413"/>
          <a:ext cx="8415338" cy="2171700"/>
        </p:xfrm>
        <a:graphic>
          <a:graphicData uri="http://schemas.openxmlformats.org/presentationml/2006/ole">
            <p:oleObj spid="_x0000_s12290" name="Equation" r:id="rId3" imgW="3441600" imgH="8888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2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481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A8F18F-25DB-420C-9428-96230A08F87F}" type="slidenum">
              <a:rPr lang="en-US" smtClean="0"/>
              <a:pPr/>
              <a:t>113</a:t>
            </a:fld>
            <a:endParaRPr lang="en-US" smtClean="0"/>
          </a:p>
        </p:txBody>
      </p:sp>
      <p:pic>
        <p:nvPicPr>
          <p:cNvPr id="48132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7013" y="1803400"/>
            <a:ext cx="8702675" cy="1730375"/>
          </a:xfrm>
          <a:noFill/>
        </p:spPr>
      </p:pic>
      <p:sp>
        <p:nvSpPr>
          <p:cNvPr id="220165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/>
              <a:t>Image Transform</a:t>
            </a:r>
          </a:p>
        </p:txBody>
      </p:sp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8125" y="3640138"/>
            <a:ext cx="2149475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491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9A27384-D7AF-46FF-959B-A70997AF583F}" type="slidenum">
              <a:rPr lang="en-US" smtClean="0"/>
              <a:pPr/>
              <a:t>114</a:t>
            </a:fld>
            <a:endParaRPr lang="en-US" smtClean="0"/>
          </a:p>
        </p:txBody>
      </p:sp>
      <p:sp>
        <p:nvSpPr>
          <p:cNvPr id="2232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87350" y="-42863"/>
            <a:ext cx="8540750" cy="1143001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Example: Image Denoising by Using DCT Transform</a:t>
            </a:r>
          </a:p>
        </p:txBody>
      </p:sp>
      <p:pic>
        <p:nvPicPr>
          <p:cNvPr id="4915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813" y="1000125"/>
            <a:ext cx="7043737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208838" y="1019175"/>
            <a:ext cx="1935162" cy="45656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1331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7FE8687-2B9F-410F-B72D-D8BA607C898C}" type="slidenum">
              <a:rPr lang="en-US" smtClean="0"/>
              <a:pPr/>
              <a:t>115</a:t>
            </a:fld>
            <a:endParaRPr lang="en-US" smtClean="0"/>
          </a:p>
        </p:txBody>
      </p:sp>
      <p:sp>
        <p:nvSpPr>
          <p:cNvPr id="2252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/>
              <a:t>Forward Transform Kernel</a:t>
            </a:r>
          </a:p>
        </p:txBody>
      </p:sp>
      <p:sp>
        <p:nvSpPr>
          <p:cNvPr id="13318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endParaRPr lang="en-US" sz="2400" smtClean="0"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</a:t>
            </a:r>
          </a:p>
        </p:txBody>
      </p:sp>
      <p:graphicFrame>
        <p:nvGraphicFramePr>
          <p:cNvPr id="225284" name="Object 4"/>
          <p:cNvGraphicFramePr>
            <a:graphicFrameLocks noChangeAspect="1"/>
          </p:cNvGraphicFramePr>
          <p:nvPr/>
        </p:nvGraphicFramePr>
        <p:xfrm>
          <a:off x="1001713" y="1336675"/>
          <a:ext cx="7612062" cy="4791075"/>
        </p:xfrm>
        <a:graphic>
          <a:graphicData uri="http://schemas.openxmlformats.org/presentationml/2006/ole">
            <p:oleObj spid="_x0000_s13314" name="Equation" r:id="rId3" imgW="3263760" imgH="20574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25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350EBAE-B2C9-41BA-A0A7-5A354F835954}" type="slidenum">
              <a:rPr lang="en-US" smtClean="0"/>
              <a:pPr/>
              <a:t>116</a:t>
            </a:fld>
            <a:endParaRPr lang="en-US" smtClean="0"/>
          </a:p>
        </p:txBody>
      </p:sp>
      <p:sp>
        <p:nvSpPr>
          <p:cNvPr id="2263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/>
              <a:t>The Kernels for 2-D Fourier Transform</a:t>
            </a:r>
          </a:p>
        </p:txBody>
      </p:sp>
      <p:sp>
        <p:nvSpPr>
          <p:cNvPr id="14342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endParaRPr lang="en-US" sz="2400" smtClean="0"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</a:t>
            </a:r>
          </a:p>
        </p:txBody>
      </p:sp>
      <p:graphicFrame>
        <p:nvGraphicFramePr>
          <p:cNvPr id="226308" name="Object 4"/>
          <p:cNvGraphicFramePr>
            <a:graphicFrameLocks noChangeAspect="1"/>
          </p:cNvGraphicFramePr>
          <p:nvPr/>
        </p:nvGraphicFramePr>
        <p:xfrm>
          <a:off x="1203325" y="1552575"/>
          <a:ext cx="5276850" cy="4354513"/>
        </p:xfrm>
        <a:graphic>
          <a:graphicData uri="http://schemas.openxmlformats.org/presentationml/2006/ole">
            <p:oleObj spid="_x0000_s14338" name="Equation" r:id="rId3" imgW="1904760" imgH="15746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26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153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4DA03A8-C22B-4D2C-BB75-420C447A2F8E}" type="slidenum">
              <a:rPr lang="en-US" smtClean="0"/>
              <a:pPr/>
              <a:t>117</a:t>
            </a:fld>
            <a:endParaRPr lang="en-US" smtClean="0"/>
          </a:p>
        </p:txBody>
      </p:sp>
      <p:sp>
        <p:nvSpPr>
          <p:cNvPr id="2273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/>
              <a:t>2-D Fourier Transform</a:t>
            </a:r>
          </a:p>
        </p:txBody>
      </p:sp>
      <p:sp>
        <p:nvSpPr>
          <p:cNvPr id="15366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endParaRPr lang="en-US" sz="2400" smtClean="0"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</a:t>
            </a:r>
          </a:p>
        </p:txBody>
      </p:sp>
      <p:graphicFrame>
        <p:nvGraphicFramePr>
          <p:cNvPr id="227332" name="Object 4"/>
          <p:cNvGraphicFramePr>
            <a:graphicFrameLocks noChangeAspect="1"/>
          </p:cNvGraphicFramePr>
          <p:nvPr/>
        </p:nvGraphicFramePr>
        <p:xfrm>
          <a:off x="971550" y="1854200"/>
          <a:ext cx="7402513" cy="3352800"/>
        </p:xfrm>
        <a:graphic>
          <a:graphicData uri="http://schemas.openxmlformats.org/presentationml/2006/ole">
            <p:oleObj spid="_x0000_s15362" name="Equation" r:id="rId3" imgW="2463480" imgH="11174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27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163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61D97B8-4B4A-4DB1-972B-B9830B7A3A33}" type="slidenum">
              <a:rPr lang="en-US" smtClean="0"/>
              <a:pPr/>
              <a:t>118</a:t>
            </a:fld>
            <a:endParaRPr lang="en-US" smtClean="0"/>
          </a:p>
        </p:txBody>
      </p:sp>
      <p:sp>
        <p:nvSpPr>
          <p:cNvPr id="2283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/>
              <a:t>Probabilistic Methods</a:t>
            </a:r>
          </a:p>
        </p:txBody>
      </p:sp>
      <p:graphicFrame>
        <p:nvGraphicFramePr>
          <p:cNvPr id="16386" name="Object 5"/>
          <p:cNvGraphicFramePr>
            <a:graphicFrameLocks noChangeAspect="1"/>
          </p:cNvGraphicFramePr>
          <p:nvPr/>
        </p:nvGraphicFramePr>
        <p:xfrm>
          <a:off x="688975" y="1346200"/>
          <a:ext cx="7900988" cy="2424113"/>
        </p:xfrm>
        <a:graphic>
          <a:graphicData uri="http://schemas.openxmlformats.org/presentationml/2006/ole">
            <p:oleObj spid="_x0000_s16386" name="Equation" r:id="rId3" imgW="4305240" imgH="1320480" progId="Equation.DSMT4">
              <p:embed/>
            </p:oleObj>
          </a:graphicData>
        </a:graphic>
      </p:graphicFrame>
      <p:graphicFrame>
        <p:nvGraphicFramePr>
          <p:cNvPr id="228358" name="Object 6"/>
          <p:cNvGraphicFramePr>
            <a:graphicFrameLocks noChangeAspect="1"/>
          </p:cNvGraphicFramePr>
          <p:nvPr/>
        </p:nvGraphicFramePr>
        <p:xfrm>
          <a:off x="1985963" y="3859213"/>
          <a:ext cx="1797050" cy="1054100"/>
        </p:xfrm>
        <a:graphic>
          <a:graphicData uri="http://schemas.openxmlformats.org/presentationml/2006/ole">
            <p:oleObj spid="_x0000_s16387" name="Equation" r:id="rId4" imgW="736560" imgH="431640" progId="Equation.DSMT4">
              <p:embed/>
            </p:oleObj>
          </a:graphicData>
        </a:graphic>
      </p:graphicFrame>
      <p:graphicFrame>
        <p:nvGraphicFramePr>
          <p:cNvPr id="228359" name="Object 7"/>
          <p:cNvGraphicFramePr>
            <a:graphicFrameLocks noChangeAspect="1"/>
          </p:cNvGraphicFramePr>
          <p:nvPr/>
        </p:nvGraphicFramePr>
        <p:xfrm>
          <a:off x="695325" y="4997450"/>
          <a:ext cx="4848225" cy="1273175"/>
        </p:xfrm>
        <a:graphic>
          <a:graphicData uri="http://schemas.openxmlformats.org/presentationml/2006/ole">
            <p:oleObj spid="_x0000_s16388" name="Equation" r:id="rId5" imgW="2514600" imgH="6602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8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28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1741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E78DEF2-F951-410D-A2B6-49E8568E638E}" type="slidenum">
              <a:rPr lang="en-US" smtClean="0"/>
              <a:pPr/>
              <a:t>119</a:t>
            </a:fld>
            <a:endParaRPr lang="en-US" smtClean="0"/>
          </a:p>
        </p:txBody>
      </p:sp>
      <p:sp>
        <p:nvSpPr>
          <p:cNvPr id="2293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/>
              <a:t>Probabilistic Methods</a:t>
            </a:r>
          </a:p>
        </p:txBody>
      </p:sp>
      <p:graphicFrame>
        <p:nvGraphicFramePr>
          <p:cNvPr id="229382" name="Object 6"/>
          <p:cNvGraphicFramePr>
            <a:graphicFrameLocks noChangeAspect="1"/>
          </p:cNvGraphicFramePr>
          <p:nvPr/>
        </p:nvGraphicFramePr>
        <p:xfrm>
          <a:off x="635000" y="1520825"/>
          <a:ext cx="6299200" cy="1612900"/>
        </p:xfrm>
        <a:graphic>
          <a:graphicData uri="http://schemas.openxmlformats.org/presentationml/2006/ole">
            <p:oleObj spid="_x0000_s17410" name="Equation" r:id="rId3" imgW="2577960" imgH="660240" progId="Equation.DSMT4">
              <p:embed/>
            </p:oleObj>
          </a:graphicData>
        </a:graphic>
      </p:graphicFrame>
      <p:graphicFrame>
        <p:nvGraphicFramePr>
          <p:cNvPr id="229383" name="Object 7"/>
          <p:cNvGraphicFramePr>
            <a:graphicFrameLocks noChangeAspect="1"/>
          </p:cNvGraphicFramePr>
          <p:nvPr>
            <p:ph idx="1"/>
          </p:nvPr>
        </p:nvGraphicFramePr>
        <p:xfrm>
          <a:off x="665163" y="3592513"/>
          <a:ext cx="6567487" cy="1612900"/>
        </p:xfrm>
        <a:graphic>
          <a:graphicData uri="http://schemas.openxmlformats.org/presentationml/2006/ole">
            <p:oleObj spid="_x0000_s17411" name="Equation" r:id="rId4" imgW="2793960" imgH="6858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9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29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B396B9-44C2-42A9-900C-53878E28F509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1249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/>
              <a:t>Image Sampling and Quantization</a:t>
            </a:r>
          </a:p>
        </p:txBody>
      </p:sp>
      <p:sp>
        <p:nvSpPr>
          <p:cNvPr id="12493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2458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204913"/>
            <a:ext cx="5518150" cy="489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0238" y="1089025"/>
            <a:ext cx="1465262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937" name="AutoShape 9"/>
          <p:cNvSpPr>
            <a:spLocks noChangeArrowheads="1"/>
          </p:cNvSpPr>
          <p:nvPr/>
        </p:nvSpPr>
        <p:spPr bwMode="auto">
          <a:xfrm>
            <a:off x="0" y="4214813"/>
            <a:ext cx="1385888" cy="823912"/>
          </a:xfrm>
          <a:prstGeom prst="wedgeRoundRectCallout">
            <a:avLst>
              <a:gd name="adj1" fmla="val 80926"/>
              <a:gd name="adj2" fmla="val 9605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400">
                <a:solidFill>
                  <a:srgbClr val="FF9933"/>
                </a:solidFill>
              </a:rPr>
              <a:t>Digitizing the coordinate values</a:t>
            </a:r>
          </a:p>
        </p:txBody>
      </p:sp>
      <p:sp>
        <p:nvSpPr>
          <p:cNvPr id="124938" name="AutoShape 10"/>
          <p:cNvSpPr>
            <a:spLocks noChangeArrowheads="1"/>
          </p:cNvSpPr>
          <p:nvPr/>
        </p:nvSpPr>
        <p:spPr bwMode="auto">
          <a:xfrm>
            <a:off x="7339013" y="4924425"/>
            <a:ext cx="1385887" cy="823913"/>
          </a:xfrm>
          <a:prstGeom prst="wedgeRoundRectCallout">
            <a:avLst>
              <a:gd name="adj1" fmla="val -127319"/>
              <a:gd name="adj2" fmla="val 2842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400">
                <a:solidFill>
                  <a:srgbClr val="FF9933"/>
                </a:solidFill>
              </a:rPr>
              <a:t>Digitizing the amplitude 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7" grpId="0" animBg="1"/>
      <p:bldP spid="12493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1843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8E5C8A-A9F6-4DD3-BB52-E0C2965BB2B8}" type="slidenum">
              <a:rPr lang="en-US" smtClean="0"/>
              <a:pPr/>
              <a:t>120</a:t>
            </a:fld>
            <a:endParaRPr lang="en-US" smtClean="0"/>
          </a:p>
        </p:txBody>
      </p:sp>
      <p:sp>
        <p:nvSpPr>
          <p:cNvPr id="2314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/>
              <a:t>Example: Comparison of Standard Deviation Values</a:t>
            </a:r>
          </a:p>
        </p:txBody>
      </p:sp>
      <p:graphicFrame>
        <p:nvGraphicFramePr>
          <p:cNvPr id="18434" name="Object 6"/>
          <p:cNvGraphicFramePr>
            <a:graphicFrameLocks noChangeAspect="1"/>
          </p:cNvGraphicFramePr>
          <p:nvPr>
            <p:ph sz="half" idx="1"/>
          </p:nvPr>
        </p:nvGraphicFramePr>
        <p:xfrm>
          <a:off x="3960813" y="5235575"/>
          <a:ext cx="1382712" cy="430213"/>
        </p:xfrm>
        <a:graphic>
          <a:graphicData uri="http://schemas.openxmlformats.org/presentationml/2006/ole">
            <p:oleObj spid="_x0000_s18434" name="Equation" r:id="rId3" imgW="571320" imgH="177480" progId="Equation.DSMT4">
              <p:embed/>
            </p:oleObj>
          </a:graphicData>
        </a:graphic>
      </p:graphicFrame>
      <p:pic>
        <p:nvPicPr>
          <p:cNvPr id="18440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0800" y="2425700"/>
            <a:ext cx="9093200" cy="2589213"/>
          </a:xfrm>
          <a:noFill/>
        </p:spPr>
      </p:pic>
      <p:graphicFrame>
        <p:nvGraphicFramePr>
          <p:cNvPr id="18435" name="Object 5"/>
          <p:cNvGraphicFramePr>
            <a:graphicFrameLocks noChangeAspect="1"/>
          </p:cNvGraphicFramePr>
          <p:nvPr/>
        </p:nvGraphicFramePr>
        <p:xfrm>
          <a:off x="682625" y="5210175"/>
          <a:ext cx="1482725" cy="482600"/>
        </p:xfrm>
        <a:graphic>
          <a:graphicData uri="http://schemas.openxmlformats.org/presentationml/2006/ole">
            <p:oleObj spid="_x0000_s18435" name="Equation" r:id="rId5" imgW="545760" imgH="177480" progId="Equation.DSMT4">
              <p:embed/>
            </p:oleObj>
          </a:graphicData>
        </a:graphic>
      </p:graphicFrame>
      <p:graphicFrame>
        <p:nvGraphicFramePr>
          <p:cNvPr id="18436" name="Object 8"/>
          <p:cNvGraphicFramePr>
            <a:graphicFrameLocks noChangeAspect="1"/>
          </p:cNvGraphicFramePr>
          <p:nvPr>
            <p:ph sz="half" idx="2"/>
          </p:nvPr>
        </p:nvGraphicFramePr>
        <p:xfrm>
          <a:off x="6983413" y="5205413"/>
          <a:ext cx="1401762" cy="434975"/>
        </p:xfrm>
        <a:graphic>
          <a:graphicData uri="http://schemas.openxmlformats.org/presentationml/2006/ole">
            <p:oleObj spid="_x0000_s18436" name="Equation" r:id="rId6" imgW="571320" imgH="17748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83E638-85CB-4204-9C05-831642A3844A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1259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/>
              <a:t>Image Sampling and Quantization</a:t>
            </a:r>
          </a:p>
        </p:txBody>
      </p:sp>
      <p:pic>
        <p:nvPicPr>
          <p:cNvPr id="25605" name="Picture 9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411288" y="1600200"/>
            <a:ext cx="6319837" cy="44989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0B546-016A-414D-ABFB-8E76666FCA87}" type="slidenum">
              <a:rPr lang="en-US"/>
              <a:pPr/>
              <a:t>14</a:t>
            </a:fld>
            <a:endParaRPr lang="en-US"/>
          </a:p>
        </p:txBody>
      </p:sp>
      <p:sp>
        <p:nvSpPr>
          <p:cNvPr id="1280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Representing Digital Images</a:t>
            </a:r>
          </a:p>
        </p:txBody>
      </p:sp>
      <p:sp>
        <p:nvSpPr>
          <p:cNvPr id="128006" name="Rectangle 6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ffectLst/>
              </a:rPr>
              <a:t>The representation of an M</a:t>
            </a:r>
            <a:r>
              <a:rPr lang="en-US">
                <a:effectLst/>
                <a:cs typeface="Tahoma" pitchFamily="34" charset="0"/>
              </a:rPr>
              <a:t>×N numerical array as</a:t>
            </a:r>
          </a:p>
          <a:p>
            <a:endParaRPr lang="en-US">
              <a:effectLst/>
              <a:cs typeface="Tahoma" pitchFamily="34" charset="0"/>
            </a:endParaRPr>
          </a:p>
          <a:p>
            <a:pPr>
              <a:buFont typeface="Arial" pitchFamily="34" charset="0"/>
              <a:buNone/>
            </a:pPr>
            <a:r>
              <a:rPr lang="en-US">
                <a:cs typeface="Tahoma" pitchFamily="34" charset="0"/>
              </a:rPr>
              <a:t>   </a:t>
            </a:r>
          </a:p>
        </p:txBody>
      </p:sp>
      <p:graphicFrame>
        <p:nvGraphicFramePr>
          <p:cNvPr id="128007" name="Object 7"/>
          <p:cNvGraphicFramePr>
            <a:graphicFrameLocks noChangeAspect="1"/>
          </p:cNvGraphicFramePr>
          <p:nvPr/>
        </p:nvGraphicFramePr>
        <p:xfrm>
          <a:off x="469900" y="3063875"/>
          <a:ext cx="8083550" cy="2085975"/>
        </p:xfrm>
        <a:graphic>
          <a:graphicData uri="http://schemas.openxmlformats.org/presentationml/2006/ole">
            <p:oleObj spid="_x0000_s233474" name="Equation" r:id="rId3" imgW="3543120" imgH="9144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6489F-BEE5-4D89-A88A-9C29E14FB855}" type="slidenum">
              <a:rPr lang="en-US"/>
              <a:pPr/>
              <a:t>15</a:t>
            </a:fld>
            <a:endParaRPr lang="en-US"/>
          </a:p>
        </p:txBody>
      </p:sp>
      <p:sp>
        <p:nvSpPr>
          <p:cNvPr id="1290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Representing Digital Images</a:t>
            </a:r>
          </a:p>
        </p:txBody>
      </p:sp>
      <p:sp>
        <p:nvSpPr>
          <p:cNvPr id="129028" name="Rectangle 4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ffectLst/>
              </a:rPr>
              <a:t>The representation of an M</a:t>
            </a:r>
            <a:r>
              <a:rPr lang="en-US">
                <a:effectLst/>
                <a:cs typeface="Tahoma" pitchFamily="34" charset="0"/>
              </a:rPr>
              <a:t>×N numerical array as</a:t>
            </a:r>
          </a:p>
          <a:p>
            <a:endParaRPr lang="en-US">
              <a:cs typeface="Tahoma" pitchFamily="34" charset="0"/>
            </a:endParaRPr>
          </a:p>
          <a:p>
            <a:pPr>
              <a:buFont typeface="Arial" pitchFamily="34" charset="0"/>
              <a:buNone/>
            </a:pPr>
            <a:r>
              <a:rPr lang="en-US">
                <a:cs typeface="Tahoma" pitchFamily="34" charset="0"/>
              </a:rPr>
              <a:t>   </a:t>
            </a:r>
          </a:p>
        </p:txBody>
      </p:sp>
      <p:graphicFrame>
        <p:nvGraphicFramePr>
          <p:cNvPr id="129029" name="Object 5"/>
          <p:cNvGraphicFramePr>
            <a:graphicFrameLocks noChangeAspect="1"/>
          </p:cNvGraphicFramePr>
          <p:nvPr/>
        </p:nvGraphicFramePr>
        <p:xfrm>
          <a:off x="2135188" y="3035300"/>
          <a:ext cx="4751387" cy="2143125"/>
        </p:xfrm>
        <a:graphic>
          <a:graphicData uri="http://schemas.openxmlformats.org/presentationml/2006/ole">
            <p:oleObj spid="_x0000_s234498" name="Equation" r:id="rId3" imgW="2082600" imgH="939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4A064-2389-436C-889A-B855D7AE1174}" type="slidenum">
              <a:rPr lang="en-US"/>
              <a:pPr/>
              <a:t>16</a:t>
            </a:fld>
            <a:endParaRPr lang="en-US"/>
          </a:p>
        </p:txBody>
      </p:sp>
      <p:sp>
        <p:nvSpPr>
          <p:cNvPr id="1300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Representing Digital Images</a:t>
            </a:r>
          </a:p>
        </p:txBody>
      </p:sp>
      <p:sp>
        <p:nvSpPr>
          <p:cNvPr id="130052" name="Rectangle 4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ffectLst/>
              </a:rPr>
              <a:t>The representation of an M</a:t>
            </a:r>
            <a:r>
              <a:rPr lang="en-US">
                <a:effectLst/>
                <a:cs typeface="Tahoma" pitchFamily="34" charset="0"/>
              </a:rPr>
              <a:t>×N numerical array in MATLAB</a:t>
            </a:r>
          </a:p>
          <a:p>
            <a:endParaRPr lang="en-US">
              <a:effectLst/>
              <a:cs typeface="Tahoma" pitchFamily="34" charset="0"/>
            </a:endParaRPr>
          </a:p>
          <a:p>
            <a:pPr>
              <a:buFont typeface="Arial" pitchFamily="34" charset="0"/>
              <a:buNone/>
            </a:pPr>
            <a:r>
              <a:rPr lang="en-US">
                <a:cs typeface="Tahoma" pitchFamily="34" charset="0"/>
              </a:rPr>
              <a:t>   </a:t>
            </a:r>
          </a:p>
        </p:txBody>
      </p:sp>
      <p:graphicFrame>
        <p:nvGraphicFramePr>
          <p:cNvPr id="130053" name="Object 5"/>
          <p:cNvGraphicFramePr>
            <a:graphicFrameLocks noChangeAspect="1"/>
          </p:cNvGraphicFramePr>
          <p:nvPr/>
        </p:nvGraphicFramePr>
        <p:xfrm>
          <a:off x="1295400" y="3063875"/>
          <a:ext cx="6430963" cy="2085975"/>
        </p:xfrm>
        <a:graphic>
          <a:graphicData uri="http://schemas.openxmlformats.org/presentationml/2006/ole">
            <p:oleObj spid="_x0000_s235522" name="Equation" r:id="rId3" imgW="2819160" imgH="9144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DC45A-F252-405B-A93B-E6BC6923202D}" type="slidenum">
              <a:rPr lang="en-US"/>
              <a:pPr/>
              <a:t>17</a:t>
            </a:fld>
            <a:endParaRPr lang="en-US"/>
          </a:p>
        </p:txBody>
      </p:sp>
      <p:sp>
        <p:nvSpPr>
          <p:cNvPr id="1310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Representing Digital Images</a:t>
            </a:r>
          </a:p>
        </p:txBody>
      </p:sp>
      <p:sp>
        <p:nvSpPr>
          <p:cNvPr id="131076" name="Rectangle 4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Tahoma" pitchFamily="34" charset="0"/>
              </a:rPr>
              <a:t> </a:t>
            </a:r>
            <a:r>
              <a:rPr lang="en-US" sz="2800">
                <a:effectLst/>
                <a:cs typeface="Tahoma" pitchFamily="34" charset="0"/>
              </a:rPr>
              <a:t>Discrete intensity interval [0, L-1], L=2</a:t>
            </a:r>
            <a:r>
              <a:rPr lang="en-US" sz="2800" baseline="30000">
                <a:effectLst/>
                <a:cs typeface="Tahoma" pitchFamily="34" charset="0"/>
              </a:rPr>
              <a:t>k</a:t>
            </a:r>
          </a:p>
          <a:p>
            <a:endParaRPr lang="en-US" sz="2800" baseline="30000">
              <a:effectLst/>
              <a:cs typeface="Tahoma" pitchFamily="34" charset="0"/>
            </a:endParaRPr>
          </a:p>
          <a:p>
            <a:r>
              <a:rPr lang="en-US" sz="2800">
                <a:effectLst/>
                <a:cs typeface="Tahoma" pitchFamily="34" charset="0"/>
              </a:rPr>
              <a:t> The number b of bits required to store a M × N digitized image </a:t>
            </a:r>
          </a:p>
          <a:p>
            <a:pPr>
              <a:buFont typeface="Arial" pitchFamily="34" charset="0"/>
              <a:buNone/>
            </a:pPr>
            <a:endParaRPr lang="en-US" sz="2800">
              <a:effectLst/>
              <a:cs typeface="Tahoma" pitchFamily="34" charset="0"/>
            </a:endParaRPr>
          </a:p>
          <a:p>
            <a:pPr>
              <a:buFont typeface="Arial" pitchFamily="34" charset="0"/>
              <a:buNone/>
            </a:pPr>
            <a:r>
              <a:rPr lang="en-US" sz="2800">
                <a:effectLst/>
                <a:cs typeface="Tahoma" pitchFamily="34" charset="0"/>
              </a:rPr>
              <a:t>    b = M × N × k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E984-0079-408E-8DEB-0272CECA21DA}" type="slidenum">
              <a:rPr lang="en-US"/>
              <a:pPr/>
              <a:t>18</a:t>
            </a:fld>
            <a:endParaRPr lang="en-US"/>
          </a:p>
        </p:txBody>
      </p:sp>
      <p:sp>
        <p:nvSpPr>
          <p:cNvPr id="1320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Representing Digital Images</a:t>
            </a:r>
          </a:p>
        </p:txBody>
      </p:sp>
      <p:sp>
        <p:nvSpPr>
          <p:cNvPr id="132100" name="Rectangle 4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endParaRPr lang="en-US" sz="2800">
              <a:effectLst/>
              <a:cs typeface="Tahoma" pitchFamily="34" charset="0"/>
            </a:endParaRPr>
          </a:p>
        </p:txBody>
      </p:sp>
      <p:pic>
        <p:nvPicPr>
          <p:cNvPr id="132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713" y="1595438"/>
            <a:ext cx="8701087" cy="365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9620" y="0"/>
            <a:ext cx="2699352" cy="3307840"/>
          </a:xfrm>
          <a:prstGeom prst="rect">
            <a:avLst/>
          </a:prstGeom>
        </p:spPr>
      </p:pic>
      <p:pic>
        <p:nvPicPr>
          <p:cNvPr id="8" name="Picture 7" descr="1111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8593" y="1422400"/>
            <a:ext cx="2766783" cy="3390470"/>
          </a:xfrm>
          <a:prstGeom prst="rect">
            <a:avLst/>
          </a:prstGeom>
        </p:spPr>
      </p:pic>
      <p:pic>
        <p:nvPicPr>
          <p:cNvPr id="9" name="Picture 8" descr="111111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5132" y="3412327"/>
            <a:ext cx="2776298" cy="3402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267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600" dirty="0" smtClean="0"/>
              <a:t>Dr. </a:t>
            </a:r>
            <a:r>
              <a:rPr lang="en-US" sz="2600" dirty="0" err="1" smtClean="0"/>
              <a:t>Sanjeev</a:t>
            </a:r>
            <a:r>
              <a:rPr lang="en-US" sz="2600" dirty="0" smtClean="0"/>
              <a:t> Kumar</a:t>
            </a:r>
          </a:p>
          <a:p>
            <a:pPr>
              <a:lnSpc>
                <a:spcPct val="80000"/>
              </a:lnSpc>
              <a:buNone/>
            </a:pPr>
            <a:r>
              <a:rPr lang="en-US" sz="2600" dirty="0" smtClean="0"/>
              <a:t>    Associate Professor</a:t>
            </a:r>
          </a:p>
          <a:p>
            <a:pPr>
              <a:lnSpc>
                <a:spcPct val="80000"/>
              </a:lnSpc>
              <a:buNone/>
            </a:pPr>
            <a:r>
              <a:rPr lang="en-US" sz="2600" dirty="0" smtClean="0"/>
              <a:t>    Department of Mathematics, IIT </a:t>
            </a:r>
            <a:r>
              <a:rPr lang="en-US" sz="2600" dirty="0" err="1" smtClean="0"/>
              <a:t>Roorkee</a:t>
            </a:r>
            <a:endParaRPr lang="en-US" sz="2600" dirty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600" dirty="0"/>
              <a:t>    Can catch at : </a:t>
            </a:r>
            <a:r>
              <a:rPr lang="en-US" sz="2600" dirty="0" smtClean="0"/>
              <a:t>Room No. 302</a:t>
            </a:r>
            <a:endParaRPr lang="en-US" sz="2600" dirty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600" dirty="0"/>
              <a:t>    mail at: </a:t>
            </a:r>
            <a:r>
              <a:rPr lang="en-US" sz="2600" dirty="0" smtClean="0">
                <a:hlinkClick r:id="rId2"/>
              </a:rPr>
              <a:t>malikfma@iitr.ac.in</a:t>
            </a:r>
            <a:endParaRPr lang="en-US" sz="2600" dirty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600" dirty="0"/>
              <a:t>    </a:t>
            </a:r>
            <a:r>
              <a:rPr lang="en-US" sz="2600" dirty="0" err="1"/>
              <a:t>gtalk</a:t>
            </a:r>
            <a:r>
              <a:rPr lang="en-US" sz="2600" dirty="0"/>
              <a:t>: </a:t>
            </a:r>
            <a:r>
              <a:rPr lang="en-US" sz="2600" dirty="0" smtClean="0"/>
              <a:t>MALIKDMA@GMAIL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00" name="Object 4"/>
          <p:cNvGraphicFramePr>
            <a:graphicFrameLocks noChangeAspect="1"/>
          </p:cNvGraphicFramePr>
          <p:nvPr/>
        </p:nvGraphicFramePr>
        <p:xfrm>
          <a:off x="0" y="0"/>
          <a:ext cx="1219200" cy="149225"/>
        </p:xfrm>
        <a:graphic>
          <a:graphicData uri="http://schemas.openxmlformats.org/presentationml/2006/ole">
            <p:oleObj spid="_x0000_s64514" name="Equation" r:id="rId4" imgW="914400" imgH="198720" progId="Equation.DSMT4">
              <p:embed/>
            </p:oleObj>
          </a:graphicData>
        </a:graphic>
      </p:graphicFrame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11" descr="a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313199" cy="2834640"/>
          </a:xfrm>
          <a:prstGeom prst="rect">
            <a:avLst/>
          </a:prstGeom>
        </p:spPr>
      </p:pic>
      <p:pic>
        <p:nvPicPr>
          <p:cNvPr id="13" name="Picture 12" descr="a1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4225" y="326"/>
            <a:ext cx="2313199" cy="2834640"/>
          </a:xfrm>
          <a:prstGeom prst="rect">
            <a:avLst/>
          </a:prstGeom>
        </p:spPr>
      </p:pic>
      <p:pic>
        <p:nvPicPr>
          <p:cNvPr id="14" name="Picture 13" descr="a11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20394" y="5185"/>
            <a:ext cx="2313199" cy="2834640"/>
          </a:xfrm>
          <a:prstGeom prst="rect">
            <a:avLst/>
          </a:prstGeom>
        </p:spPr>
      </p:pic>
      <p:pic>
        <p:nvPicPr>
          <p:cNvPr id="15" name="Picture 14" descr="a1111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77545" y="5"/>
            <a:ext cx="2313199" cy="2834640"/>
          </a:xfrm>
          <a:prstGeom prst="rect">
            <a:avLst/>
          </a:prstGeom>
        </p:spPr>
      </p:pic>
      <p:pic>
        <p:nvPicPr>
          <p:cNvPr id="16" name="Picture 15" descr="a11111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1308" y="3280607"/>
            <a:ext cx="2313199" cy="2834640"/>
          </a:xfrm>
          <a:prstGeom prst="rect">
            <a:avLst/>
          </a:prstGeom>
        </p:spPr>
      </p:pic>
      <p:pic>
        <p:nvPicPr>
          <p:cNvPr id="17" name="Picture 16" descr="a111111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44793" y="3285464"/>
            <a:ext cx="2313199" cy="2834640"/>
          </a:xfrm>
          <a:prstGeom prst="rect">
            <a:avLst/>
          </a:prstGeom>
        </p:spPr>
      </p:pic>
      <p:pic>
        <p:nvPicPr>
          <p:cNvPr id="18" name="Picture 17" descr="a1111111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72745" y="3290322"/>
            <a:ext cx="2313199" cy="2834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2" name="Picture 21" descr="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479" y="3522436"/>
            <a:ext cx="2473779" cy="3031417"/>
          </a:xfrm>
          <a:prstGeom prst="rect">
            <a:avLst/>
          </a:prstGeom>
        </p:spPr>
      </p:pic>
      <p:pic>
        <p:nvPicPr>
          <p:cNvPr id="23" name="Picture 22" descr="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2795" y="3530599"/>
            <a:ext cx="2448817" cy="3000829"/>
          </a:xfrm>
          <a:prstGeom prst="rect">
            <a:avLst/>
          </a:prstGeom>
        </p:spPr>
      </p:pic>
      <p:pic>
        <p:nvPicPr>
          <p:cNvPr id="24" name="Picture 23" descr="b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17352" y="3497943"/>
            <a:ext cx="2451778" cy="3004457"/>
          </a:xfrm>
          <a:prstGeom prst="rect">
            <a:avLst/>
          </a:prstGeom>
        </p:spPr>
      </p:pic>
      <p:pic>
        <p:nvPicPr>
          <p:cNvPr id="25" name="Picture 24" descr="111111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31017" y="0"/>
            <a:ext cx="2776298" cy="3402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/>
              <a:t>What is a Digital Image? (cont…)</a:t>
            </a:r>
            <a:endParaRPr lang="en-US" smtClean="0"/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tabLst>
                <a:tab pos="5381625" algn="l"/>
              </a:tabLst>
            </a:pPr>
            <a:r>
              <a:rPr lang="en-US" sz="2800" smtClean="0"/>
              <a:t>Common image formats include:</a:t>
            </a:r>
          </a:p>
          <a:p>
            <a:pPr lvl="1" eaLnBrk="1" hangingPunct="1">
              <a:tabLst>
                <a:tab pos="5381625" algn="l"/>
              </a:tabLst>
            </a:pPr>
            <a:r>
              <a:rPr lang="en-US" sz="2400" smtClean="0"/>
              <a:t>1 sample per point (B&amp;W or Grayscale)</a:t>
            </a:r>
          </a:p>
          <a:p>
            <a:pPr lvl="1" eaLnBrk="1" hangingPunct="1">
              <a:tabLst>
                <a:tab pos="5381625" algn="l"/>
              </a:tabLst>
            </a:pPr>
            <a:r>
              <a:rPr lang="en-US" sz="2400" smtClean="0"/>
              <a:t>3 samples per point (Red, Green, and Blue)</a:t>
            </a:r>
          </a:p>
          <a:p>
            <a:pPr lvl="1" eaLnBrk="1" hangingPunct="1">
              <a:tabLst>
                <a:tab pos="5381625" algn="l"/>
              </a:tabLst>
            </a:pPr>
            <a:r>
              <a:rPr lang="en-US" sz="2400" smtClean="0"/>
              <a:t>4 samples per point (Red, Green, Blue, and “Alpha”, a.k.a. Opacity)</a:t>
            </a:r>
          </a:p>
          <a:p>
            <a:pPr lvl="1" eaLnBrk="1" hangingPunct="1">
              <a:tabLst>
                <a:tab pos="5381625" algn="l"/>
              </a:tabLst>
            </a:pPr>
            <a:endParaRPr lang="en-IE" sz="2400" smtClean="0"/>
          </a:p>
          <a:p>
            <a:pPr lvl="1" eaLnBrk="1" hangingPunct="1">
              <a:tabLst>
                <a:tab pos="5381625" algn="l"/>
              </a:tabLst>
            </a:pPr>
            <a:endParaRPr lang="en-IE" sz="2400" smtClean="0"/>
          </a:p>
          <a:p>
            <a:pPr lvl="1" eaLnBrk="1" hangingPunct="1">
              <a:tabLst>
                <a:tab pos="5381625" algn="l"/>
              </a:tabLst>
            </a:pPr>
            <a:endParaRPr lang="en-IE" sz="2400" smtClean="0"/>
          </a:p>
          <a:p>
            <a:pPr lvl="1" eaLnBrk="1" hangingPunct="1">
              <a:tabLst>
                <a:tab pos="5381625" algn="l"/>
              </a:tabLst>
            </a:pPr>
            <a:endParaRPr lang="en-IE" sz="2400" smtClean="0"/>
          </a:p>
          <a:p>
            <a:pPr marL="0" indent="0" eaLnBrk="1" hangingPunct="1">
              <a:tabLst>
                <a:tab pos="5381625" algn="l"/>
              </a:tabLst>
            </a:pPr>
            <a:endParaRPr lang="en-IE" sz="2800" smtClean="0"/>
          </a:p>
          <a:p>
            <a:pPr marL="0" indent="0" eaLnBrk="1" hangingPunct="1">
              <a:tabLst>
                <a:tab pos="5381625" algn="l"/>
              </a:tabLst>
            </a:pPr>
            <a:r>
              <a:rPr lang="en-IE" sz="2800" smtClean="0"/>
              <a:t>For most of this course we will focus on grey-scale images</a:t>
            </a:r>
            <a:endParaRPr lang="en-US" sz="2800" smtClean="0"/>
          </a:p>
        </p:txBody>
      </p:sp>
      <p:pic>
        <p:nvPicPr>
          <p:cNvPr id="28677" name="Picture 4" descr="waterfall"/>
          <p:cNvPicPr preferRelativeResize="0">
            <a:picLocks noGrp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3336925" y="3630613"/>
            <a:ext cx="2416175" cy="2087562"/>
          </a:xfrm>
          <a:noFill/>
        </p:spPr>
      </p:pic>
      <p:pic>
        <p:nvPicPr>
          <p:cNvPr id="28678" name="Picture 5" descr="waterfall"/>
          <p:cNvPicPr preferRelativeResize="0">
            <a:picLocks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565150" y="3630613"/>
            <a:ext cx="2416175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8674" name="Object 2"/>
          <p:cNvGraphicFramePr>
            <a:graphicFrameLocks/>
          </p:cNvGraphicFramePr>
          <p:nvPr/>
        </p:nvGraphicFramePr>
        <p:xfrm>
          <a:off x="6110288" y="3630613"/>
          <a:ext cx="2416175" cy="2087562"/>
        </p:xfrm>
        <a:graphic>
          <a:graphicData uri="http://schemas.openxmlformats.org/presentationml/2006/ole">
            <p:oleObj spid="_x0000_s138242" name="Image" r:id="rId6" imgW="1218996" imgH="914402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processing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1371600"/>
            <a:ext cx="8051800" cy="5143500"/>
          </a:xfrm>
        </p:spPr>
        <p:txBody>
          <a:bodyPr/>
          <a:lstStyle/>
          <a:p>
            <a:r>
              <a:rPr lang="en-US" sz="2600"/>
              <a:t>An </a:t>
            </a:r>
            <a:r>
              <a:rPr lang="en-US" sz="2600" b="1"/>
              <a:t>image processing</a:t>
            </a:r>
            <a:r>
              <a:rPr lang="en-US" sz="2600"/>
              <a:t> operation typically defines a new image </a:t>
            </a:r>
            <a:r>
              <a:rPr lang="en-US" sz="2600" i="1">
                <a:latin typeface="Times New Roman" pitchFamily="18" charset="0"/>
              </a:rPr>
              <a:t>g</a:t>
            </a:r>
            <a:r>
              <a:rPr lang="en-US" sz="2600"/>
              <a:t> in terms of an existing image </a:t>
            </a:r>
            <a:r>
              <a:rPr lang="en-US" sz="2600" i="1">
                <a:latin typeface="Times New Roman" pitchFamily="18" charset="0"/>
              </a:rPr>
              <a:t>f.</a:t>
            </a:r>
          </a:p>
          <a:p>
            <a:r>
              <a:rPr lang="en-US" sz="2600"/>
              <a:t>We can transform either the range of </a:t>
            </a:r>
            <a:r>
              <a:rPr lang="en-US" sz="2600" i="1">
                <a:latin typeface="Times New Roman" pitchFamily="18" charset="0"/>
              </a:rPr>
              <a:t>f</a:t>
            </a:r>
            <a:r>
              <a:rPr lang="en-US" sz="2600"/>
              <a:t>.</a:t>
            </a:r>
          </a:p>
          <a:p>
            <a:endParaRPr lang="en-US" sz="2600" b="1"/>
          </a:p>
          <a:p>
            <a:endParaRPr lang="en-US" sz="2600"/>
          </a:p>
          <a:p>
            <a:r>
              <a:rPr lang="en-US" sz="2600"/>
              <a:t>Or the domain of </a:t>
            </a:r>
            <a:r>
              <a:rPr lang="en-US" sz="2600" i="1"/>
              <a:t>f</a:t>
            </a:r>
            <a:r>
              <a:rPr lang="en-US" sz="2600"/>
              <a:t>:</a:t>
            </a:r>
          </a:p>
          <a:p>
            <a:endParaRPr lang="en-US" sz="2600"/>
          </a:p>
          <a:p>
            <a:endParaRPr lang="en-US" sz="2600"/>
          </a:p>
          <a:p>
            <a:r>
              <a:rPr lang="en-US" sz="2600"/>
              <a:t>What kinds of operations can each perform?</a:t>
            </a:r>
          </a:p>
          <a:p>
            <a:endParaRPr lang="en-US" sz="2600"/>
          </a:p>
        </p:txBody>
      </p:sp>
      <p:graphicFrame>
        <p:nvGraphicFramePr>
          <p:cNvPr id="57348" name="Object 4"/>
          <p:cNvGraphicFramePr>
            <a:graphicFrameLocks noChangeAspect="1"/>
          </p:cNvGraphicFramePr>
          <p:nvPr/>
        </p:nvGraphicFramePr>
        <p:xfrm>
          <a:off x="0" y="0"/>
          <a:ext cx="1219200" cy="149225"/>
        </p:xfrm>
        <a:graphic>
          <a:graphicData uri="http://schemas.openxmlformats.org/presentationml/2006/ole">
            <p:oleObj spid="_x0000_s65538" name="Equation" r:id="rId6" imgW="914400" imgH="198720" progId="Equation.DSMT4">
              <p:embed/>
            </p:oleObj>
          </a:graphicData>
        </a:graphic>
      </p:graphicFrame>
      <p:pic>
        <p:nvPicPr>
          <p:cNvPr id="57349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57400" y="2971800"/>
            <a:ext cx="3887788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50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76400" y="4343400"/>
            <a:ext cx="57610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AutoShape 14"/>
          <p:cNvSpPr>
            <a:spLocks noChangeArrowheads="1"/>
          </p:cNvSpPr>
          <p:nvPr/>
        </p:nvSpPr>
        <p:spPr bwMode="auto">
          <a:xfrm>
            <a:off x="171450" y="4032250"/>
            <a:ext cx="8786813" cy="885825"/>
          </a:xfrm>
          <a:prstGeom prst="rightArrow">
            <a:avLst>
              <a:gd name="adj1" fmla="val 53046"/>
              <a:gd name="adj2" fmla="val 8293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/>
              <a:t>What is DIP? (cont…)</a:t>
            </a:r>
            <a:endParaRPr lang="en-US" smtClean="0"/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r>
              <a:rPr lang="en-IE" smtClean="0"/>
              <a:t>The continuum from image processing to computer vision can be broken up into low-, mid- and high-level processes</a:t>
            </a:r>
            <a:endParaRPr lang="en-US" smtClean="0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471488" y="3203575"/>
            <a:ext cx="2587625" cy="2495550"/>
            <a:chOff x="252" y="1413"/>
            <a:chExt cx="1476" cy="1572"/>
          </a:xfrm>
        </p:grpSpPr>
        <p:sp>
          <p:nvSpPr>
            <p:cNvPr id="32782" name="Text Box 4"/>
            <p:cNvSpPr txBox="1">
              <a:spLocks noChangeArrowheads="1"/>
            </p:cNvSpPr>
            <p:nvPr/>
          </p:nvSpPr>
          <p:spPr bwMode="auto">
            <a:xfrm>
              <a:off x="252" y="1413"/>
              <a:ext cx="1476" cy="239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IE" b="1"/>
                <a:t>Low Level Process</a:t>
              </a:r>
              <a:endParaRPr lang="en-US" b="1"/>
            </a:p>
          </p:txBody>
        </p:sp>
        <p:sp>
          <p:nvSpPr>
            <p:cNvPr id="32783" name="Text Box 7"/>
            <p:cNvSpPr txBox="1">
              <a:spLocks noChangeArrowheads="1"/>
            </p:cNvSpPr>
            <p:nvPr/>
          </p:nvSpPr>
          <p:spPr bwMode="auto">
            <a:xfrm>
              <a:off x="252" y="1648"/>
              <a:ext cx="1476" cy="1337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IE" b="1"/>
                <a:t>Input:</a:t>
              </a:r>
              <a:r>
                <a:rPr lang="en-IE"/>
                <a:t> Image</a:t>
              </a:r>
              <a:br>
                <a:rPr lang="en-IE"/>
              </a:br>
              <a:r>
                <a:rPr lang="en-IE" b="1"/>
                <a:t>Output:</a:t>
              </a:r>
              <a:r>
                <a:rPr lang="en-IE"/>
                <a:t> Image</a:t>
              </a:r>
            </a:p>
            <a:p>
              <a:pPr>
                <a:spcBef>
                  <a:spcPct val="50000"/>
                </a:spcBef>
              </a:pPr>
              <a:r>
                <a:rPr lang="en-IE" b="1"/>
                <a:t>Examples:</a:t>
              </a:r>
              <a:r>
                <a:rPr lang="en-IE"/>
                <a:t> Noise removal, image sharpening</a:t>
              </a:r>
              <a:endParaRPr 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279775" y="3203575"/>
            <a:ext cx="2587625" cy="2495550"/>
            <a:chOff x="2142" y="1360"/>
            <a:chExt cx="1476" cy="1572"/>
          </a:xfrm>
        </p:grpSpPr>
        <p:sp>
          <p:nvSpPr>
            <p:cNvPr id="32780" name="Text Box 5"/>
            <p:cNvSpPr txBox="1">
              <a:spLocks noChangeArrowheads="1"/>
            </p:cNvSpPr>
            <p:nvPr/>
          </p:nvSpPr>
          <p:spPr bwMode="auto">
            <a:xfrm>
              <a:off x="2142" y="1360"/>
              <a:ext cx="1476" cy="239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IE" b="1"/>
                <a:t>Mid Level Process</a:t>
              </a:r>
              <a:endParaRPr lang="en-US" b="1"/>
            </a:p>
          </p:txBody>
        </p:sp>
        <p:sp>
          <p:nvSpPr>
            <p:cNvPr id="32781" name="Text Box 9"/>
            <p:cNvSpPr txBox="1">
              <a:spLocks noChangeArrowheads="1"/>
            </p:cNvSpPr>
            <p:nvPr/>
          </p:nvSpPr>
          <p:spPr bwMode="auto">
            <a:xfrm>
              <a:off x="2142" y="1595"/>
              <a:ext cx="1476" cy="1337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IE" b="1"/>
                <a:t>Input:</a:t>
              </a:r>
              <a:r>
                <a:rPr lang="en-IE"/>
                <a:t> Image </a:t>
              </a:r>
              <a:br>
                <a:rPr lang="en-IE"/>
              </a:br>
              <a:r>
                <a:rPr lang="en-IE" b="1"/>
                <a:t>Output:</a:t>
              </a:r>
              <a:r>
                <a:rPr lang="en-IE"/>
                <a:t> Attributes</a:t>
              </a:r>
            </a:p>
            <a:p>
              <a:pPr>
                <a:spcBef>
                  <a:spcPct val="50000"/>
                </a:spcBef>
              </a:pPr>
              <a:r>
                <a:rPr lang="en-IE" b="1"/>
                <a:t>Examples:</a:t>
              </a:r>
              <a:r>
                <a:rPr lang="en-IE"/>
                <a:t> Object recognition, segmentation</a:t>
              </a:r>
              <a:endParaRPr 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089650" y="3203575"/>
            <a:ext cx="2586038" cy="2495550"/>
            <a:chOff x="3719" y="1352"/>
            <a:chExt cx="1476" cy="1572"/>
          </a:xfrm>
        </p:grpSpPr>
        <p:sp>
          <p:nvSpPr>
            <p:cNvPr id="32778" name="Text Box 6"/>
            <p:cNvSpPr txBox="1">
              <a:spLocks noChangeArrowheads="1"/>
            </p:cNvSpPr>
            <p:nvPr/>
          </p:nvSpPr>
          <p:spPr bwMode="auto">
            <a:xfrm>
              <a:off x="3719" y="1352"/>
              <a:ext cx="1476" cy="239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IE" b="1"/>
                <a:t>High Level Process</a:t>
              </a:r>
              <a:endParaRPr lang="en-US" b="1"/>
            </a:p>
          </p:txBody>
        </p:sp>
        <p:sp>
          <p:nvSpPr>
            <p:cNvPr id="32779" name="Text Box 10"/>
            <p:cNvSpPr txBox="1">
              <a:spLocks noChangeArrowheads="1"/>
            </p:cNvSpPr>
            <p:nvPr/>
          </p:nvSpPr>
          <p:spPr bwMode="auto">
            <a:xfrm>
              <a:off x="3719" y="1587"/>
              <a:ext cx="1476" cy="1337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IE" b="1"/>
                <a:t>Input: </a:t>
              </a:r>
              <a:r>
                <a:rPr lang="en-IE"/>
                <a:t>Attributes </a:t>
              </a:r>
              <a:r>
                <a:rPr lang="en-IE" b="1"/>
                <a:t>Output:</a:t>
              </a:r>
              <a:r>
                <a:rPr lang="en-IE"/>
                <a:t> Understanding</a:t>
              </a:r>
            </a:p>
            <a:p>
              <a:pPr>
                <a:spcBef>
                  <a:spcPct val="50000"/>
                </a:spcBef>
              </a:pPr>
              <a:r>
                <a:rPr lang="en-IE" b="1"/>
                <a:t>Examples: </a:t>
              </a:r>
              <a:r>
                <a:rPr lang="en-IE"/>
                <a:t>Scene understanding, autonomous navigation</a:t>
              </a:r>
              <a:endParaRPr lang="en-US"/>
            </a:p>
          </p:txBody>
        </p:sp>
      </p:grpSp>
      <p:sp>
        <p:nvSpPr>
          <p:cNvPr id="32776" name="Line 15"/>
          <p:cNvSpPr>
            <a:spLocks noChangeShapeType="1"/>
          </p:cNvSpPr>
          <p:nvPr/>
        </p:nvSpPr>
        <p:spPr bwMode="auto">
          <a:xfrm>
            <a:off x="5972175" y="2860675"/>
            <a:ext cx="0" cy="30861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2777" name="Text Box 16"/>
          <p:cNvSpPr txBox="1">
            <a:spLocks noChangeArrowheads="1"/>
          </p:cNvSpPr>
          <p:nvPr/>
        </p:nvSpPr>
        <p:spPr bwMode="auto">
          <a:xfrm>
            <a:off x="4608513" y="5964238"/>
            <a:ext cx="26860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/>
              <a:t>In this course we will stop here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 smtClean="0"/>
              <a:t>Key Stages in Digital Image Processing</a:t>
            </a:r>
            <a:endParaRPr lang="en-US" sz="3600" smtClean="0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endParaRPr lang="en-GB" smtClean="0"/>
          </a:p>
        </p:txBody>
      </p:sp>
      <p:sp>
        <p:nvSpPr>
          <p:cNvPr id="65540" name="Rectangle 19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Acquisition</a:t>
            </a:r>
            <a:endParaRPr lang="en-US"/>
          </a:p>
        </p:txBody>
      </p:sp>
      <p:sp>
        <p:nvSpPr>
          <p:cNvPr id="65541" name="Rectangle 20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Restoration</a:t>
            </a:r>
            <a:endParaRPr lang="en-US"/>
          </a:p>
        </p:txBody>
      </p:sp>
      <p:sp>
        <p:nvSpPr>
          <p:cNvPr id="65542" name="Rectangle 21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Morphological Processing</a:t>
            </a:r>
            <a:endParaRPr lang="en-US"/>
          </a:p>
        </p:txBody>
      </p:sp>
      <p:sp>
        <p:nvSpPr>
          <p:cNvPr id="65543" name="Rectangle 22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Segmentation</a:t>
            </a:r>
            <a:endParaRPr lang="en-US"/>
          </a:p>
        </p:txBody>
      </p:sp>
      <p:sp>
        <p:nvSpPr>
          <p:cNvPr id="65544" name="Rectangle 23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Representation &amp; Description</a:t>
            </a:r>
            <a:endParaRPr lang="en-US" sz="1700"/>
          </a:p>
        </p:txBody>
      </p:sp>
      <p:sp>
        <p:nvSpPr>
          <p:cNvPr id="65545" name="Rectangle 24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Enhancement</a:t>
            </a:r>
            <a:endParaRPr lang="en-US"/>
          </a:p>
        </p:txBody>
      </p:sp>
      <p:sp>
        <p:nvSpPr>
          <p:cNvPr id="65546" name="Rectangle 25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Object Recognition</a:t>
            </a:r>
            <a:endParaRPr lang="en-US" sz="1700"/>
          </a:p>
        </p:txBody>
      </p:sp>
      <p:sp>
        <p:nvSpPr>
          <p:cNvPr id="65547" name="Text Box 26"/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Problem Domain</a:t>
            </a:r>
            <a:endParaRPr lang="en-US"/>
          </a:p>
        </p:txBody>
      </p:sp>
      <p:cxnSp>
        <p:nvCxnSpPr>
          <p:cNvPr id="65548" name="AutoShape 27"/>
          <p:cNvCxnSpPr>
            <a:cxnSpLocks noChangeShapeType="1"/>
            <a:stCxn id="65547" idx="0"/>
            <a:endCxn id="65540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5549" name="AutoShape 28"/>
          <p:cNvCxnSpPr>
            <a:cxnSpLocks noChangeShapeType="1"/>
            <a:stCxn id="65540" idx="0"/>
            <a:endCxn id="65545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5550" name="AutoShape 29"/>
          <p:cNvCxnSpPr>
            <a:cxnSpLocks noChangeShapeType="1"/>
            <a:stCxn id="65546" idx="2"/>
            <a:endCxn id="65544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5551" name="AutoShape 30"/>
          <p:cNvCxnSpPr>
            <a:cxnSpLocks noChangeShapeType="1"/>
            <a:stCxn id="65543" idx="2"/>
            <a:endCxn id="65546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5552" name="AutoShape 31"/>
          <p:cNvCxnSpPr>
            <a:cxnSpLocks noChangeShapeType="1"/>
            <a:stCxn id="65542" idx="3"/>
            <a:endCxn id="65543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65553" name="AutoShape 32"/>
          <p:cNvCxnSpPr>
            <a:cxnSpLocks noChangeShapeType="1"/>
            <a:stCxn id="65541" idx="3"/>
            <a:endCxn id="65542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5554" name="AutoShape 33"/>
          <p:cNvCxnSpPr>
            <a:cxnSpLocks noChangeShapeType="1"/>
            <a:stCxn id="65545" idx="0"/>
            <a:endCxn id="65541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65555" name="Rectangle 35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Colour Image Processing</a:t>
            </a:r>
            <a:endParaRPr lang="en-US"/>
          </a:p>
        </p:txBody>
      </p:sp>
      <p:sp>
        <p:nvSpPr>
          <p:cNvPr id="65556" name="Rectangle 36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Compression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 smtClean="0"/>
              <a:t>Key Stages in Digital Image Processing:</a:t>
            </a:r>
            <a:br>
              <a:rPr lang="en-IE" sz="3600" smtClean="0"/>
            </a:br>
            <a:r>
              <a:rPr lang="en-IE" sz="3600" smtClean="0"/>
              <a:t>Image Aquisition</a:t>
            </a:r>
            <a:endParaRPr lang="en-US" sz="3600" smtClean="0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endParaRPr lang="en-GB" smtClean="0"/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Acquisition</a:t>
            </a:r>
            <a:endParaRPr lang="en-US"/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Restoration</a:t>
            </a:r>
            <a:endParaRPr lang="en-US"/>
          </a:p>
        </p:txBody>
      </p:sp>
      <p:sp>
        <p:nvSpPr>
          <p:cNvPr id="67590" name="Rectangle 6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Morphological Processing</a:t>
            </a:r>
            <a:endParaRPr lang="en-US"/>
          </a:p>
        </p:txBody>
      </p:sp>
      <p:sp>
        <p:nvSpPr>
          <p:cNvPr id="67591" name="Rectangle 7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Segmentation</a:t>
            </a:r>
            <a:endParaRPr lang="en-US"/>
          </a:p>
        </p:txBody>
      </p:sp>
      <p:sp>
        <p:nvSpPr>
          <p:cNvPr id="67592" name="Rectangle 8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Representation &amp; Description</a:t>
            </a:r>
            <a:endParaRPr lang="en-US" sz="1700"/>
          </a:p>
        </p:txBody>
      </p:sp>
      <p:sp>
        <p:nvSpPr>
          <p:cNvPr id="67593" name="Rectangle 9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Enhancement</a:t>
            </a:r>
            <a:endParaRPr lang="en-US"/>
          </a:p>
        </p:txBody>
      </p:sp>
      <p:sp>
        <p:nvSpPr>
          <p:cNvPr id="67594" name="Rectangle 10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Object Recognition</a:t>
            </a:r>
            <a:endParaRPr lang="en-US" sz="1700"/>
          </a:p>
        </p:txBody>
      </p:sp>
      <p:sp>
        <p:nvSpPr>
          <p:cNvPr id="67595" name="Text Box 11"/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Problem Domain</a:t>
            </a:r>
            <a:endParaRPr lang="en-US"/>
          </a:p>
        </p:txBody>
      </p:sp>
      <p:cxnSp>
        <p:nvCxnSpPr>
          <p:cNvPr id="67596" name="AutoShape 12"/>
          <p:cNvCxnSpPr>
            <a:cxnSpLocks noChangeShapeType="1"/>
            <a:stCxn id="67595" idx="0"/>
            <a:endCxn id="67588" idx="2"/>
          </p:cNvCxnSpPr>
          <p:nvPr/>
        </p:nvCxnSpPr>
        <p:spPr bwMode="auto">
          <a:xfrm rot="-5400000">
            <a:off x="1145382" y="5118894"/>
            <a:ext cx="50641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7597" name="AutoShape 13"/>
          <p:cNvCxnSpPr>
            <a:cxnSpLocks noChangeShapeType="1"/>
            <a:stCxn id="67588" idx="0"/>
            <a:endCxn id="67593" idx="2"/>
          </p:cNvCxnSpPr>
          <p:nvPr/>
        </p:nvCxnSpPr>
        <p:spPr bwMode="auto">
          <a:xfrm rot="-5400000">
            <a:off x="1261269" y="386000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7598" name="AutoShape 14"/>
          <p:cNvCxnSpPr>
            <a:cxnSpLocks noChangeShapeType="1"/>
            <a:stCxn id="67594" idx="2"/>
            <a:endCxn id="67592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7599" name="AutoShape 15"/>
          <p:cNvCxnSpPr>
            <a:cxnSpLocks noChangeShapeType="1"/>
            <a:stCxn id="67591" idx="2"/>
            <a:endCxn id="67594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7600" name="AutoShape 16"/>
          <p:cNvCxnSpPr>
            <a:cxnSpLocks noChangeShapeType="1"/>
            <a:stCxn id="67590" idx="3"/>
            <a:endCxn id="67591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67601" name="AutoShape 17"/>
          <p:cNvCxnSpPr>
            <a:cxnSpLocks noChangeShapeType="1"/>
            <a:stCxn id="67589" idx="3"/>
            <a:endCxn id="67590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7602" name="AutoShape 18"/>
          <p:cNvCxnSpPr>
            <a:cxnSpLocks noChangeShapeType="1"/>
            <a:stCxn id="67593" idx="0"/>
            <a:endCxn id="67589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pic>
        <p:nvPicPr>
          <p:cNvPr id="67603" name="Picture 19"/>
          <p:cNvPicPr>
            <a:picLocks noChangeAspect="1" noChangeArrowheads="1"/>
          </p:cNvPicPr>
          <p:nvPr/>
        </p:nvPicPr>
        <p:blipFill>
          <a:blip r:embed="rId3" cstate="print"/>
          <a:srcRect b="19398"/>
          <a:stretch>
            <a:fillRect/>
          </a:stretch>
        </p:blipFill>
        <p:spPr bwMode="auto">
          <a:xfrm>
            <a:off x="2552700" y="2894013"/>
            <a:ext cx="4043363" cy="227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604" name="Rectangle 20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Colour Image Processing</a:t>
            </a:r>
            <a:endParaRPr lang="en-US"/>
          </a:p>
        </p:txBody>
      </p:sp>
      <p:sp>
        <p:nvSpPr>
          <p:cNvPr id="67605" name="Rectangle 21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Compression</a:t>
            </a:r>
            <a:endParaRPr lang="en-US"/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67607" name="Picture 23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7608" name="Rectangle 24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AutoShape 28"/>
          <p:cNvSpPr>
            <a:spLocks noChangeArrowheads="1"/>
          </p:cNvSpPr>
          <p:nvPr/>
        </p:nvSpPr>
        <p:spPr bwMode="auto">
          <a:xfrm>
            <a:off x="4371975" y="3608388"/>
            <a:ext cx="400050" cy="414337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 smtClean="0"/>
              <a:t>Key Stages in Digital Image Processing:</a:t>
            </a:r>
            <a:br>
              <a:rPr lang="en-IE" sz="3600" smtClean="0"/>
            </a:br>
            <a:r>
              <a:rPr lang="en-IE" sz="3600" smtClean="0"/>
              <a:t>Image Enhancement</a:t>
            </a:r>
            <a:endParaRPr lang="en-US" sz="3600" smtClean="0"/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endParaRPr lang="en-GB" smtClean="0"/>
          </a:p>
        </p:txBody>
      </p:sp>
      <p:sp>
        <p:nvSpPr>
          <p:cNvPr id="69637" name="Rectangle 4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Acquisition</a:t>
            </a:r>
            <a:endParaRPr lang="en-US"/>
          </a:p>
        </p:txBody>
      </p:sp>
      <p:sp>
        <p:nvSpPr>
          <p:cNvPr id="69638" name="Rectangle 5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Restoration</a:t>
            </a:r>
            <a:endParaRPr lang="en-US"/>
          </a:p>
        </p:txBody>
      </p:sp>
      <p:sp>
        <p:nvSpPr>
          <p:cNvPr id="69639" name="Rectangle 6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Morphological Processing</a:t>
            </a:r>
            <a:endParaRPr lang="en-US"/>
          </a:p>
        </p:txBody>
      </p:sp>
      <p:sp>
        <p:nvSpPr>
          <p:cNvPr id="69640" name="Rectangle 7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Segmentation</a:t>
            </a:r>
            <a:endParaRPr lang="en-US"/>
          </a:p>
        </p:txBody>
      </p:sp>
      <p:sp>
        <p:nvSpPr>
          <p:cNvPr id="69641" name="Rectangle 8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Representation &amp; Description</a:t>
            </a:r>
            <a:endParaRPr lang="en-US" sz="1700"/>
          </a:p>
        </p:txBody>
      </p:sp>
      <p:sp>
        <p:nvSpPr>
          <p:cNvPr id="69642" name="Rectangle 9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Enhancement</a:t>
            </a:r>
            <a:endParaRPr lang="en-US"/>
          </a:p>
        </p:txBody>
      </p:sp>
      <p:sp>
        <p:nvSpPr>
          <p:cNvPr id="69643" name="Rectangle 10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Object Recognition</a:t>
            </a:r>
            <a:endParaRPr lang="en-US" sz="1700"/>
          </a:p>
        </p:txBody>
      </p:sp>
      <p:sp>
        <p:nvSpPr>
          <p:cNvPr id="69644" name="Text Box 11"/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Problem Domain</a:t>
            </a:r>
            <a:endParaRPr lang="en-US"/>
          </a:p>
        </p:txBody>
      </p:sp>
      <p:cxnSp>
        <p:nvCxnSpPr>
          <p:cNvPr id="69645" name="AutoShape 12"/>
          <p:cNvCxnSpPr>
            <a:cxnSpLocks noChangeShapeType="1"/>
            <a:stCxn id="69644" idx="0"/>
            <a:endCxn id="69637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9646" name="AutoShape 13"/>
          <p:cNvCxnSpPr>
            <a:cxnSpLocks noChangeShapeType="1"/>
            <a:stCxn id="69637" idx="0"/>
            <a:endCxn id="69642" idx="2"/>
          </p:cNvCxnSpPr>
          <p:nvPr/>
        </p:nvCxnSpPr>
        <p:spPr bwMode="auto">
          <a:xfrm rot="-5400000">
            <a:off x="1261269" y="387905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9647" name="AutoShape 14"/>
          <p:cNvCxnSpPr>
            <a:cxnSpLocks noChangeShapeType="1"/>
            <a:stCxn id="69643" idx="2"/>
            <a:endCxn id="69641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9648" name="AutoShape 15"/>
          <p:cNvCxnSpPr>
            <a:cxnSpLocks noChangeShapeType="1"/>
            <a:stCxn id="69640" idx="2"/>
            <a:endCxn id="69643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9649" name="AutoShape 16"/>
          <p:cNvCxnSpPr>
            <a:cxnSpLocks noChangeShapeType="1"/>
            <a:stCxn id="69639" idx="3"/>
            <a:endCxn id="69640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69650" name="AutoShape 17"/>
          <p:cNvCxnSpPr>
            <a:cxnSpLocks noChangeShapeType="1"/>
            <a:stCxn id="69638" idx="3"/>
            <a:endCxn id="69639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9651" name="AutoShape 18"/>
          <p:cNvCxnSpPr>
            <a:cxnSpLocks noChangeShapeType="1"/>
            <a:stCxn id="69642" idx="0"/>
            <a:endCxn id="69638" idx="1"/>
          </p:cNvCxnSpPr>
          <p:nvPr/>
        </p:nvCxnSpPr>
        <p:spPr bwMode="auto">
          <a:xfrm rot="-5400000">
            <a:off x="1576388" y="1917700"/>
            <a:ext cx="77787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69652" name="Rectangle 20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Colour Image Processing</a:t>
            </a:r>
            <a:endParaRPr lang="en-US"/>
          </a:p>
        </p:txBody>
      </p:sp>
      <p:sp>
        <p:nvSpPr>
          <p:cNvPr id="69653" name="Rectangle 21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Compression</a:t>
            </a:r>
            <a:endParaRPr lang="en-US"/>
          </a:p>
        </p:txBody>
      </p:sp>
      <p:pic>
        <p:nvPicPr>
          <p:cNvPr id="69654" name="Picture 24"/>
          <p:cNvPicPr>
            <a:picLocks noChangeAspect="1" noChangeArrowheads="1"/>
          </p:cNvPicPr>
          <p:nvPr/>
        </p:nvPicPr>
        <p:blipFill>
          <a:blip r:embed="rId3" cstate="print"/>
          <a:srcRect l="40881" t="1314" r="19798" b="50453"/>
          <a:stretch>
            <a:fillRect/>
          </a:stretch>
        </p:blipFill>
        <p:spPr bwMode="auto">
          <a:xfrm>
            <a:off x="2397125" y="2860675"/>
            <a:ext cx="2001838" cy="1978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9655" name="Picture 27"/>
          <p:cNvPicPr>
            <a:picLocks noChangeAspect="1" noChangeArrowheads="1"/>
          </p:cNvPicPr>
          <p:nvPr/>
        </p:nvPicPr>
        <p:blipFill>
          <a:blip r:embed="rId3" cstate="print"/>
          <a:srcRect l="1335" t="50766" r="59975"/>
          <a:stretch>
            <a:fillRect/>
          </a:stretch>
        </p:blipFill>
        <p:spPr bwMode="auto">
          <a:xfrm>
            <a:off x="4768850" y="2889250"/>
            <a:ext cx="1968500" cy="20177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69657" name="Picture 30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9658" name="Rectangle 31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 smtClean="0"/>
              <a:t>Key Stages in Digital Image Processing:</a:t>
            </a:r>
            <a:br>
              <a:rPr lang="en-IE" sz="3600" smtClean="0"/>
            </a:br>
            <a:r>
              <a:rPr lang="en-IE" sz="3600" smtClean="0"/>
              <a:t>Image Restoration</a:t>
            </a:r>
            <a:endParaRPr lang="en-US" sz="3600" smtClean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endParaRPr lang="en-GB" smtClean="0"/>
          </a:p>
        </p:txBody>
      </p:sp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Acquisition</a:t>
            </a:r>
            <a:endParaRPr lang="en-US"/>
          </a:p>
        </p:txBody>
      </p:sp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Restoration</a:t>
            </a:r>
            <a:endParaRPr lang="en-US"/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Morphological Processing</a:t>
            </a:r>
            <a:endParaRPr lang="en-US"/>
          </a:p>
        </p:txBody>
      </p:sp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Segmentation</a:t>
            </a:r>
            <a:endParaRPr lang="en-US"/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Representation &amp; Description</a:t>
            </a:r>
            <a:endParaRPr lang="en-US" sz="1700"/>
          </a:p>
        </p:txBody>
      </p:sp>
      <p:sp>
        <p:nvSpPr>
          <p:cNvPr id="71689" name="Rectangle 9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Enhancement</a:t>
            </a:r>
            <a:endParaRPr lang="en-US"/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Object Recognition</a:t>
            </a:r>
            <a:endParaRPr lang="en-US" sz="1700"/>
          </a:p>
        </p:txBody>
      </p:sp>
      <p:sp>
        <p:nvSpPr>
          <p:cNvPr id="71691" name="Text Box 11"/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Problem Domain</a:t>
            </a:r>
            <a:endParaRPr lang="en-US"/>
          </a:p>
        </p:txBody>
      </p:sp>
      <p:cxnSp>
        <p:nvCxnSpPr>
          <p:cNvPr id="71692" name="AutoShape 12"/>
          <p:cNvCxnSpPr>
            <a:cxnSpLocks noChangeShapeType="1"/>
            <a:stCxn id="71691" idx="0"/>
            <a:endCxn id="71684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1693" name="AutoShape 13"/>
          <p:cNvCxnSpPr>
            <a:cxnSpLocks noChangeShapeType="1"/>
            <a:stCxn id="71684" idx="0"/>
            <a:endCxn id="71689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1694" name="AutoShape 14"/>
          <p:cNvCxnSpPr>
            <a:cxnSpLocks noChangeShapeType="1"/>
            <a:stCxn id="71690" idx="2"/>
            <a:endCxn id="71688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1695" name="AutoShape 15"/>
          <p:cNvCxnSpPr>
            <a:cxnSpLocks noChangeShapeType="1"/>
            <a:stCxn id="71687" idx="2"/>
            <a:endCxn id="71690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1696" name="AutoShape 16"/>
          <p:cNvCxnSpPr>
            <a:cxnSpLocks noChangeShapeType="1"/>
            <a:stCxn id="71686" idx="3"/>
            <a:endCxn id="71687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1697" name="AutoShape 17"/>
          <p:cNvCxnSpPr>
            <a:cxnSpLocks noChangeShapeType="1"/>
            <a:stCxn id="71685" idx="3"/>
            <a:endCxn id="71686" idx="1"/>
          </p:cNvCxnSpPr>
          <p:nvPr/>
        </p:nvCxnSpPr>
        <p:spPr bwMode="auto">
          <a:xfrm>
            <a:off x="4246563" y="2095500"/>
            <a:ext cx="66357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1698" name="AutoShape 18"/>
          <p:cNvCxnSpPr>
            <a:cxnSpLocks noChangeShapeType="1"/>
            <a:stCxn id="71689" idx="0"/>
            <a:endCxn id="71685" idx="1"/>
          </p:cNvCxnSpPr>
          <p:nvPr/>
        </p:nvCxnSpPr>
        <p:spPr bwMode="auto">
          <a:xfrm rot="-5400000">
            <a:off x="1557338" y="1936750"/>
            <a:ext cx="796925" cy="11144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1699" name="Rectangle 19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Colour Image Processing</a:t>
            </a:r>
            <a:endParaRPr lang="en-US"/>
          </a:p>
        </p:txBody>
      </p:sp>
      <p:sp>
        <p:nvSpPr>
          <p:cNvPr id="71700" name="Rectangle 20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Compression</a:t>
            </a:r>
            <a:endParaRPr lang="en-US"/>
          </a:p>
        </p:txBody>
      </p:sp>
      <p:pic>
        <p:nvPicPr>
          <p:cNvPr id="71701" name="Picture 24"/>
          <p:cNvPicPr>
            <a:picLocks noChangeAspect="1" noChangeArrowheads="1"/>
          </p:cNvPicPr>
          <p:nvPr/>
        </p:nvPicPr>
        <p:blipFill>
          <a:blip r:embed="rId3" cstate="print"/>
          <a:srcRect l="39732" t="50377" r="21088"/>
          <a:stretch>
            <a:fillRect/>
          </a:stretch>
        </p:blipFill>
        <p:spPr bwMode="auto">
          <a:xfrm>
            <a:off x="4321175" y="3765550"/>
            <a:ext cx="2427288" cy="1849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1702" name="Picture 23"/>
          <p:cNvPicPr>
            <a:picLocks noChangeAspect="1" noChangeArrowheads="1"/>
          </p:cNvPicPr>
          <p:nvPr/>
        </p:nvPicPr>
        <p:blipFill>
          <a:blip r:embed="rId3" cstate="print"/>
          <a:srcRect r="60266" b="50418"/>
          <a:stretch>
            <a:fillRect/>
          </a:stretch>
        </p:blipFill>
        <p:spPr bwMode="auto">
          <a:xfrm>
            <a:off x="2363788" y="2674938"/>
            <a:ext cx="2462212" cy="1847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1704" name="Picture 26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05" name="Rectangle 2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 smtClean="0"/>
              <a:t>Key Stages in Digital Image Processing:</a:t>
            </a:r>
            <a:br>
              <a:rPr lang="en-IE" sz="3600" smtClean="0"/>
            </a:br>
            <a:r>
              <a:rPr lang="en-IE" sz="3600" smtClean="0"/>
              <a:t>Morphological Processing</a:t>
            </a:r>
            <a:endParaRPr lang="en-US" sz="3600" smtClean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endParaRPr lang="en-GB" smtClean="0"/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Acquisition</a:t>
            </a:r>
            <a:endParaRPr lang="en-US"/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Restoration</a:t>
            </a:r>
            <a:endParaRPr lang="en-US"/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Morphological Processing</a:t>
            </a:r>
            <a:endParaRPr lang="en-US"/>
          </a:p>
        </p:txBody>
      </p:sp>
      <p:sp>
        <p:nvSpPr>
          <p:cNvPr id="73735" name="Rectangle 7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Segmentation</a:t>
            </a:r>
            <a:endParaRPr lang="en-US"/>
          </a:p>
        </p:txBody>
      </p:sp>
      <p:sp>
        <p:nvSpPr>
          <p:cNvPr id="73736" name="Rectangle 8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Representation &amp; Description</a:t>
            </a:r>
            <a:endParaRPr lang="en-US" sz="1700"/>
          </a:p>
        </p:txBody>
      </p:sp>
      <p:sp>
        <p:nvSpPr>
          <p:cNvPr id="73737" name="Rectangle 9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Enhancement</a:t>
            </a:r>
            <a:endParaRPr lang="en-US"/>
          </a:p>
        </p:txBody>
      </p:sp>
      <p:sp>
        <p:nvSpPr>
          <p:cNvPr id="73738" name="Rectangle 10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Object Recognition</a:t>
            </a:r>
            <a:endParaRPr lang="en-US" sz="1700"/>
          </a:p>
        </p:txBody>
      </p:sp>
      <p:sp>
        <p:nvSpPr>
          <p:cNvPr id="73739" name="Text Box 11"/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Problem Domain</a:t>
            </a:r>
            <a:endParaRPr lang="en-US"/>
          </a:p>
        </p:txBody>
      </p:sp>
      <p:cxnSp>
        <p:nvCxnSpPr>
          <p:cNvPr id="73740" name="AutoShape 12"/>
          <p:cNvCxnSpPr>
            <a:cxnSpLocks noChangeShapeType="1"/>
            <a:stCxn id="73739" idx="0"/>
            <a:endCxn id="73732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3741" name="AutoShape 13"/>
          <p:cNvCxnSpPr>
            <a:cxnSpLocks noChangeShapeType="1"/>
            <a:stCxn id="73732" idx="0"/>
            <a:endCxn id="73737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3742" name="AutoShape 14"/>
          <p:cNvCxnSpPr>
            <a:cxnSpLocks noChangeShapeType="1"/>
            <a:stCxn id="73738" idx="2"/>
            <a:endCxn id="73736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3743" name="AutoShape 15"/>
          <p:cNvCxnSpPr>
            <a:cxnSpLocks noChangeShapeType="1"/>
            <a:stCxn id="73735" idx="2"/>
            <a:endCxn id="73738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3744" name="AutoShape 16"/>
          <p:cNvCxnSpPr>
            <a:cxnSpLocks noChangeShapeType="1"/>
            <a:stCxn id="73734" idx="3"/>
            <a:endCxn id="73735" idx="0"/>
          </p:cNvCxnSpPr>
          <p:nvPr/>
        </p:nvCxnSpPr>
        <p:spPr bwMode="auto">
          <a:xfrm>
            <a:off x="6624638" y="2095500"/>
            <a:ext cx="110013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3745" name="AutoShape 17"/>
          <p:cNvCxnSpPr>
            <a:cxnSpLocks noChangeShapeType="1"/>
            <a:stCxn id="73733" idx="3"/>
            <a:endCxn id="73734" idx="1"/>
          </p:cNvCxnSpPr>
          <p:nvPr/>
        </p:nvCxnSpPr>
        <p:spPr bwMode="auto">
          <a:xfrm>
            <a:off x="4227513" y="2095500"/>
            <a:ext cx="66357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3746" name="AutoShape 18"/>
          <p:cNvCxnSpPr>
            <a:cxnSpLocks noChangeShapeType="1"/>
            <a:stCxn id="73737" idx="0"/>
            <a:endCxn id="73733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3747" name="Rectangle 19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Colour Image Processing</a:t>
            </a:r>
            <a:endParaRPr lang="en-US"/>
          </a:p>
        </p:txBody>
      </p:sp>
      <p:sp>
        <p:nvSpPr>
          <p:cNvPr id="73748" name="Rectangle 20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Compression</a:t>
            </a:r>
            <a:endParaRPr lang="en-US"/>
          </a:p>
        </p:txBody>
      </p:sp>
      <p:pic>
        <p:nvPicPr>
          <p:cNvPr id="73749" name="Picture 21"/>
          <p:cNvPicPr>
            <a:picLocks noChangeAspect="1" noChangeArrowheads="1"/>
          </p:cNvPicPr>
          <p:nvPr/>
        </p:nvPicPr>
        <p:blipFill>
          <a:blip r:embed="rId3" cstate="print"/>
          <a:srcRect r="19370"/>
          <a:stretch>
            <a:fillRect/>
          </a:stretch>
        </p:blipFill>
        <p:spPr bwMode="auto">
          <a:xfrm>
            <a:off x="2827338" y="2563813"/>
            <a:ext cx="3460750" cy="316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3751" name="Picture 23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752" name="Rectangle 24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 smtClean="0"/>
              <a:t>Key Stages in Digital Image Processing:</a:t>
            </a:r>
            <a:br>
              <a:rPr lang="en-IE" sz="3600" smtClean="0"/>
            </a:br>
            <a:r>
              <a:rPr lang="en-IE" sz="3600" smtClean="0"/>
              <a:t>Segmentation</a:t>
            </a:r>
            <a:endParaRPr lang="en-US" sz="3600" smtClean="0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endParaRPr lang="en-GB" smtClean="0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Acquisition</a:t>
            </a:r>
            <a:endParaRPr lang="en-US"/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Restoration</a:t>
            </a:r>
            <a:endParaRPr lang="en-US"/>
          </a:p>
        </p:txBody>
      </p:sp>
      <p:sp>
        <p:nvSpPr>
          <p:cNvPr id="75782" name="Rectangle 6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Morphological Processing</a:t>
            </a:r>
            <a:endParaRPr lang="en-US"/>
          </a:p>
        </p:txBody>
      </p:sp>
      <p:sp>
        <p:nvSpPr>
          <p:cNvPr id="75783" name="Rectangle 7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Segmentation</a:t>
            </a:r>
            <a:endParaRPr lang="en-US"/>
          </a:p>
        </p:txBody>
      </p:sp>
      <p:sp>
        <p:nvSpPr>
          <p:cNvPr id="75784" name="Rectangle 8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Representation &amp; Description</a:t>
            </a:r>
            <a:endParaRPr lang="en-US" sz="1700"/>
          </a:p>
        </p:txBody>
      </p:sp>
      <p:sp>
        <p:nvSpPr>
          <p:cNvPr id="75785" name="Rectangle 9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Enhancement</a:t>
            </a:r>
            <a:endParaRPr lang="en-US"/>
          </a:p>
        </p:txBody>
      </p:sp>
      <p:sp>
        <p:nvSpPr>
          <p:cNvPr id="75786" name="Rectangle 10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Object Recognition</a:t>
            </a:r>
            <a:endParaRPr lang="en-US" sz="1700"/>
          </a:p>
        </p:txBody>
      </p:sp>
      <p:sp>
        <p:nvSpPr>
          <p:cNvPr id="75787" name="Text Box 11"/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Problem Domain</a:t>
            </a:r>
            <a:endParaRPr lang="en-US"/>
          </a:p>
        </p:txBody>
      </p:sp>
      <p:cxnSp>
        <p:nvCxnSpPr>
          <p:cNvPr id="75788" name="AutoShape 12"/>
          <p:cNvCxnSpPr>
            <a:cxnSpLocks noChangeShapeType="1"/>
            <a:stCxn id="75787" idx="0"/>
            <a:endCxn id="75780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789" name="AutoShape 13"/>
          <p:cNvCxnSpPr>
            <a:cxnSpLocks noChangeShapeType="1"/>
            <a:stCxn id="75780" idx="0"/>
            <a:endCxn id="75785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790" name="AutoShape 14"/>
          <p:cNvCxnSpPr>
            <a:cxnSpLocks noChangeShapeType="1"/>
            <a:stCxn id="75786" idx="2"/>
            <a:endCxn id="75784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791" name="AutoShape 15"/>
          <p:cNvCxnSpPr>
            <a:cxnSpLocks noChangeShapeType="1"/>
            <a:stCxn id="75783" idx="2"/>
            <a:endCxn id="75786" idx="0"/>
          </p:cNvCxnSpPr>
          <p:nvPr/>
        </p:nvCxnSpPr>
        <p:spPr bwMode="auto">
          <a:xfrm rot="5400000">
            <a:off x="7587456" y="387905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792" name="AutoShape 16"/>
          <p:cNvCxnSpPr>
            <a:cxnSpLocks noChangeShapeType="1"/>
            <a:stCxn id="75782" idx="3"/>
            <a:endCxn id="75783" idx="0"/>
          </p:cNvCxnSpPr>
          <p:nvPr/>
        </p:nvCxnSpPr>
        <p:spPr bwMode="auto">
          <a:xfrm>
            <a:off x="6605588" y="2095500"/>
            <a:ext cx="1119187" cy="7778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5793" name="AutoShape 17"/>
          <p:cNvCxnSpPr>
            <a:cxnSpLocks noChangeShapeType="1"/>
            <a:stCxn id="75781" idx="3"/>
            <a:endCxn id="75782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794" name="AutoShape 18"/>
          <p:cNvCxnSpPr>
            <a:cxnSpLocks noChangeShapeType="1"/>
            <a:stCxn id="75785" idx="0"/>
            <a:endCxn id="75781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5795" name="Rectangle 19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Colour Image Processing</a:t>
            </a:r>
            <a:endParaRPr lang="en-US"/>
          </a:p>
        </p:txBody>
      </p:sp>
      <p:sp>
        <p:nvSpPr>
          <p:cNvPr id="75796" name="Rectangle 20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Compression</a:t>
            </a:r>
            <a:endParaRPr lang="en-US"/>
          </a:p>
        </p:txBody>
      </p:sp>
      <p:pic>
        <p:nvPicPr>
          <p:cNvPr id="75797" name="Picture 2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r="21220"/>
          <a:stretch>
            <a:fillRect/>
          </a:stretch>
        </p:blipFill>
        <p:spPr bwMode="auto">
          <a:xfrm>
            <a:off x="2881313" y="2559050"/>
            <a:ext cx="3349625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98" name="Picture 22"/>
          <p:cNvPicPr>
            <a:picLocks noChangeAspect="1" noChangeArrowheads="1"/>
          </p:cNvPicPr>
          <p:nvPr/>
        </p:nvPicPr>
        <p:blipFill>
          <a:blip r:embed="rId3" cstate="print">
            <a:lum bright="-24000" contrast="60000"/>
          </a:blip>
          <a:srcRect t="52643" r="59154"/>
          <a:stretch>
            <a:fillRect/>
          </a:stretch>
        </p:blipFill>
        <p:spPr bwMode="auto">
          <a:xfrm>
            <a:off x="2844800" y="4183063"/>
            <a:ext cx="1736725" cy="14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5800" name="Picture 24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5801" name="Rectangle 25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 smtClean="0"/>
              <a:t>Key Stages in Digital Image Processing:</a:t>
            </a:r>
            <a:br>
              <a:rPr lang="en-IE" sz="3600" smtClean="0"/>
            </a:br>
            <a:r>
              <a:rPr lang="en-IE" sz="3600" smtClean="0"/>
              <a:t>Object Recognition</a:t>
            </a:r>
            <a:endParaRPr lang="en-US" sz="360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endParaRPr lang="en-GB" smtClean="0"/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Acquisition</a:t>
            </a:r>
            <a:endParaRPr lang="en-US"/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Restoration</a:t>
            </a:r>
            <a:endParaRPr lang="en-US"/>
          </a:p>
        </p:txBody>
      </p:sp>
      <p:sp>
        <p:nvSpPr>
          <p:cNvPr id="77830" name="Rectangle 6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Morphological Processing</a:t>
            </a:r>
            <a:endParaRPr lang="en-US"/>
          </a:p>
        </p:txBody>
      </p:sp>
      <p:sp>
        <p:nvSpPr>
          <p:cNvPr id="77831" name="Rectangle 7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Segmentation</a:t>
            </a:r>
            <a:endParaRPr lang="en-US"/>
          </a:p>
        </p:txBody>
      </p:sp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Representation &amp; Description</a:t>
            </a:r>
            <a:endParaRPr lang="en-US" sz="1700"/>
          </a:p>
        </p:txBody>
      </p:sp>
      <p:sp>
        <p:nvSpPr>
          <p:cNvPr id="77833" name="Rectangle 9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Enhancement</a:t>
            </a:r>
            <a:endParaRPr lang="en-US"/>
          </a:p>
        </p:txBody>
      </p:sp>
      <p:sp>
        <p:nvSpPr>
          <p:cNvPr id="77834" name="Rectangle 10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Object Recognition</a:t>
            </a:r>
            <a:endParaRPr lang="en-US" sz="1700"/>
          </a:p>
        </p:txBody>
      </p:sp>
      <p:sp>
        <p:nvSpPr>
          <p:cNvPr id="77835" name="Text Box 11"/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Problem Domain</a:t>
            </a:r>
            <a:endParaRPr lang="en-US"/>
          </a:p>
        </p:txBody>
      </p:sp>
      <p:cxnSp>
        <p:nvCxnSpPr>
          <p:cNvPr id="77836" name="AutoShape 12"/>
          <p:cNvCxnSpPr>
            <a:cxnSpLocks noChangeShapeType="1"/>
            <a:stCxn id="77835" idx="0"/>
            <a:endCxn id="77828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7837" name="AutoShape 13"/>
          <p:cNvCxnSpPr>
            <a:cxnSpLocks noChangeShapeType="1"/>
            <a:stCxn id="77828" idx="0"/>
            <a:endCxn id="77833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7838" name="AutoShape 14"/>
          <p:cNvCxnSpPr>
            <a:cxnSpLocks noChangeShapeType="1"/>
            <a:stCxn id="77834" idx="2"/>
            <a:endCxn id="77832" idx="0"/>
          </p:cNvCxnSpPr>
          <p:nvPr/>
        </p:nvCxnSpPr>
        <p:spPr bwMode="auto">
          <a:xfrm rot="5400000">
            <a:off x="7587456" y="500300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7839" name="AutoShape 15"/>
          <p:cNvCxnSpPr>
            <a:cxnSpLocks noChangeShapeType="1"/>
            <a:stCxn id="77831" idx="2"/>
            <a:endCxn id="77834" idx="0"/>
          </p:cNvCxnSpPr>
          <p:nvPr/>
        </p:nvCxnSpPr>
        <p:spPr bwMode="auto">
          <a:xfrm rot="5400000">
            <a:off x="7587456" y="386000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7840" name="AutoShape 16"/>
          <p:cNvCxnSpPr>
            <a:cxnSpLocks noChangeShapeType="1"/>
            <a:stCxn id="77830" idx="3"/>
            <a:endCxn id="77831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7841" name="AutoShape 17"/>
          <p:cNvCxnSpPr>
            <a:cxnSpLocks noChangeShapeType="1"/>
            <a:stCxn id="77829" idx="3"/>
            <a:endCxn id="77830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7842" name="AutoShape 18"/>
          <p:cNvCxnSpPr>
            <a:cxnSpLocks noChangeShapeType="1"/>
            <a:stCxn id="77833" idx="0"/>
            <a:endCxn id="77829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7843" name="Rectangle 19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Colour Image Processing</a:t>
            </a:r>
            <a:endParaRPr lang="en-US"/>
          </a:p>
        </p:txBody>
      </p:sp>
      <p:sp>
        <p:nvSpPr>
          <p:cNvPr id="77844" name="Rectangle 20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Compression</a:t>
            </a:r>
            <a:endParaRPr lang="en-US"/>
          </a:p>
        </p:txBody>
      </p:sp>
      <p:pic>
        <p:nvPicPr>
          <p:cNvPr id="77845" name="Picture 21"/>
          <p:cNvPicPr>
            <a:picLocks noChangeAspect="1" noChangeArrowheads="1"/>
          </p:cNvPicPr>
          <p:nvPr/>
        </p:nvPicPr>
        <p:blipFill>
          <a:blip r:embed="rId3" cstate="print">
            <a:lum bright="-6000" contrast="30000"/>
          </a:blip>
          <a:srcRect l="26077"/>
          <a:stretch>
            <a:fillRect/>
          </a:stretch>
        </p:blipFill>
        <p:spPr bwMode="auto">
          <a:xfrm>
            <a:off x="2790825" y="2668588"/>
            <a:ext cx="3524250" cy="291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7847" name="Picture 23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848" name="Rectangle 24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 smtClean="0"/>
              <a:t>Key Stages in Digital Image Processing:</a:t>
            </a:r>
            <a:br>
              <a:rPr lang="en-IE" sz="3600" smtClean="0"/>
            </a:br>
            <a:r>
              <a:rPr lang="en-IE" sz="3600" smtClean="0"/>
              <a:t>Representation &amp; Description</a:t>
            </a:r>
            <a:endParaRPr lang="en-US" sz="3600" smtClean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endParaRPr lang="en-GB" smtClean="0"/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Acquisition</a:t>
            </a:r>
            <a:endParaRPr lang="en-US"/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Restoration</a:t>
            </a:r>
            <a:endParaRPr lang="en-US"/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Morphological Processing</a:t>
            </a:r>
            <a:endParaRPr lang="en-US"/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Segmentation</a:t>
            </a:r>
            <a:endParaRPr lang="en-US"/>
          </a:p>
        </p:txBody>
      </p:sp>
      <p:sp>
        <p:nvSpPr>
          <p:cNvPr id="79880" name="Rectangle 8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Representation &amp; Description</a:t>
            </a:r>
            <a:endParaRPr lang="en-US" sz="1700"/>
          </a:p>
        </p:txBody>
      </p:sp>
      <p:sp>
        <p:nvSpPr>
          <p:cNvPr id="79881" name="Rectangle 9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Enhancement</a:t>
            </a:r>
            <a:endParaRPr lang="en-US"/>
          </a:p>
        </p:txBody>
      </p:sp>
      <p:sp>
        <p:nvSpPr>
          <p:cNvPr id="79882" name="Rectangle 10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Object Recognition</a:t>
            </a:r>
            <a:endParaRPr lang="en-US" sz="1700"/>
          </a:p>
        </p:txBody>
      </p:sp>
      <p:sp>
        <p:nvSpPr>
          <p:cNvPr id="79883" name="Text Box 11"/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Problem Domain</a:t>
            </a:r>
            <a:endParaRPr lang="en-US"/>
          </a:p>
        </p:txBody>
      </p:sp>
      <p:cxnSp>
        <p:nvCxnSpPr>
          <p:cNvPr id="79884" name="AutoShape 12"/>
          <p:cNvCxnSpPr>
            <a:cxnSpLocks noChangeShapeType="1"/>
            <a:stCxn id="79883" idx="0"/>
            <a:endCxn id="79876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9885" name="AutoShape 13"/>
          <p:cNvCxnSpPr>
            <a:cxnSpLocks noChangeShapeType="1"/>
            <a:stCxn id="79876" idx="0"/>
            <a:endCxn id="79881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9886" name="AutoShape 14"/>
          <p:cNvCxnSpPr>
            <a:cxnSpLocks noChangeShapeType="1"/>
            <a:stCxn id="79882" idx="2"/>
            <a:endCxn id="79880" idx="0"/>
          </p:cNvCxnSpPr>
          <p:nvPr/>
        </p:nvCxnSpPr>
        <p:spPr bwMode="auto">
          <a:xfrm rot="5400000">
            <a:off x="7587456" y="498395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9887" name="AutoShape 15"/>
          <p:cNvCxnSpPr>
            <a:cxnSpLocks noChangeShapeType="1"/>
            <a:stCxn id="79879" idx="2"/>
            <a:endCxn id="79882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9888" name="AutoShape 16"/>
          <p:cNvCxnSpPr>
            <a:cxnSpLocks noChangeShapeType="1"/>
            <a:stCxn id="79878" idx="3"/>
            <a:endCxn id="79879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9889" name="AutoShape 17"/>
          <p:cNvCxnSpPr>
            <a:cxnSpLocks noChangeShapeType="1"/>
            <a:stCxn id="79877" idx="3"/>
            <a:endCxn id="79878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9890" name="AutoShape 18"/>
          <p:cNvCxnSpPr>
            <a:cxnSpLocks noChangeShapeType="1"/>
            <a:stCxn id="79881" idx="0"/>
            <a:endCxn id="79877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9891" name="Rectangle 19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Colour Image Processing</a:t>
            </a:r>
            <a:endParaRPr lang="en-US"/>
          </a:p>
        </p:txBody>
      </p:sp>
      <p:sp>
        <p:nvSpPr>
          <p:cNvPr id="79892" name="Rectangle 20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Compression</a:t>
            </a:r>
            <a:endParaRPr lang="en-US"/>
          </a:p>
        </p:txBody>
      </p:sp>
      <p:pic>
        <p:nvPicPr>
          <p:cNvPr id="79893" name="Picture 21"/>
          <p:cNvPicPr>
            <a:picLocks noChangeAspect="1" noChangeArrowheads="1"/>
          </p:cNvPicPr>
          <p:nvPr/>
        </p:nvPicPr>
        <p:blipFill>
          <a:blip r:embed="rId3" cstate="print"/>
          <a:srcRect r="25902"/>
          <a:stretch>
            <a:fillRect/>
          </a:stretch>
        </p:blipFill>
        <p:spPr bwMode="auto">
          <a:xfrm>
            <a:off x="3267075" y="2593975"/>
            <a:ext cx="2593975" cy="306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9895" name="Picture 23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896" name="Rectangle 24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 smtClean="0"/>
              <a:t>Key Stages in Digital Image Processing:</a:t>
            </a:r>
            <a:br>
              <a:rPr lang="en-IE" sz="3600" smtClean="0"/>
            </a:br>
            <a:r>
              <a:rPr lang="en-IE" sz="3600" smtClean="0"/>
              <a:t>Image Compression</a:t>
            </a:r>
            <a:endParaRPr lang="en-US" sz="3600" smtClean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endParaRPr lang="en-GB" smtClean="0"/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Acquisition</a:t>
            </a:r>
            <a:endParaRPr lang="en-US"/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Restoration</a:t>
            </a:r>
            <a:endParaRPr lang="en-US"/>
          </a:p>
        </p:txBody>
      </p:sp>
      <p:sp>
        <p:nvSpPr>
          <p:cNvPr id="81926" name="Rectangle 6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Morphological Processing</a:t>
            </a:r>
            <a:endParaRPr lang="en-US"/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Segmentation</a:t>
            </a:r>
            <a:endParaRPr lang="en-US"/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Representation &amp; Description</a:t>
            </a:r>
            <a:endParaRPr lang="en-US" sz="1700"/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Enhancement</a:t>
            </a:r>
            <a:endParaRPr lang="en-US"/>
          </a:p>
        </p:txBody>
      </p:sp>
      <p:sp>
        <p:nvSpPr>
          <p:cNvPr id="81930" name="Rectangle 10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Object Recognition</a:t>
            </a:r>
            <a:endParaRPr lang="en-US" sz="1700"/>
          </a:p>
        </p:txBody>
      </p:sp>
      <p:sp>
        <p:nvSpPr>
          <p:cNvPr id="81931" name="Text Box 11"/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Problem Domain</a:t>
            </a:r>
            <a:endParaRPr lang="en-US"/>
          </a:p>
        </p:txBody>
      </p:sp>
      <p:cxnSp>
        <p:nvCxnSpPr>
          <p:cNvPr id="81932" name="AutoShape 12"/>
          <p:cNvCxnSpPr>
            <a:cxnSpLocks noChangeShapeType="1"/>
            <a:stCxn id="81931" idx="0"/>
            <a:endCxn id="81924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1933" name="AutoShape 13"/>
          <p:cNvCxnSpPr>
            <a:cxnSpLocks noChangeShapeType="1"/>
            <a:stCxn id="81924" idx="0"/>
            <a:endCxn id="81929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1934" name="AutoShape 14"/>
          <p:cNvCxnSpPr>
            <a:cxnSpLocks noChangeShapeType="1"/>
            <a:stCxn id="81930" idx="2"/>
            <a:endCxn id="81928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1935" name="AutoShape 15"/>
          <p:cNvCxnSpPr>
            <a:cxnSpLocks noChangeShapeType="1"/>
            <a:stCxn id="81927" idx="2"/>
            <a:endCxn id="81930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1936" name="AutoShape 16"/>
          <p:cNvCxnSpPr>
            <a:cxnSpLocks noChangeShapeType="1"/>
            <a:stCxn id="81926" idx="3"/>
            <a:endCxn id="81927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81937" name="AutoShape 17"/>
          <p:cNvCxnSpPr>
            <a:cxnSpLocks noChangeShapeType="1"/>
            <a:stCxn id="81925" idx="3"/>
            <a:endCxn id="81926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1938" name="AutoShape 18"/>
          <p:cNvCxnSpPr>
            <a:cxnSpLocks noChangeShapeType="1"/>
            <a:stCxn id="81929" idx="0"/>
            <a:endCxn id="81925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81939" name="Rectangle 19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Colour Image Processing</a:t>
            </a:r>
            <a:endParaRPr lang="en-US"/>
          </a:p>
        </p:txBody>
      </p:sp>
      <p:sp>
        <p:nvSpPr>
          <p:cNvPr id="81940" name="Rectangle 20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Compression</a:t>
            </a:r>
            <a:endParaRPr lang="en-US"/>
          </a:p>
        </p:txBody>
      </p:sp>
      <p:pic>
        <p:nvPicPr>
          <p:cNvPr id="81941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5613" y="2628900"/>
            <a:ext cx="3130550" cy="2963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 smtClean="0"/>
              <a:t>Key Stages in Digital Image Processing:</a:t>
            </a:r>
            <a:br>
              <a:rPr lang="en-IE" sz="3600" smtClean="0"/>
            </a:br>
            <a:r>
              <a:rPr lang="en-IE" sz="3600" smtClean="0"/>
              <a:t>Colour Image Processing</a:t>
            </a:r>
            <a:endParaRPr lang="en-US" sz="3600" smtClean="0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endParaRPr lang="en-GB" smtClean="0"/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Acquisition</a:t>
            </a:r>
            <a:endParaRPr lang="en-US"/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Restoration</a:t>
            </a:r>
            <a:endParaRPr lang="en-US"/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Morphological Processing</a:t>
            </a:r>
            <a:endParaRPr lang="en-US"/>
          </a:p>
        </p:txBody>
      </p:sp>
      <p:sp>
        <p:nvSpPr>
          <p:cNvPr id="83975" name="Rectangle 7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Segmentation</a:t>
            </a:r>
            <a:endParaRPr lang="en-US"/>
          </a:p>
        </p:txBody>
      </p:sp>
      <p:sp>
        <p:nvSpPr>
          <p:cNvPr id="83976" name="Rectangle 8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Representation &amp; Description</a:t>
            </a:r>
            <a:endParaRPr lang="en-US" sz="1700"/>
          </a:p>
        </p:txBody>
      </p:sp>
      <p:sp>
        <p:nvSpPr>
          <p:cNvPr id="83977" name="Rectangle 9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Enhancement</a:t>
            </a:r>
            <a:endParaRPr lang="en-US"/>
          </a:p>
        </p:txBody>
      </p:sp>
      <p:sp>
        <p:nvSpPr>
          <p:cNvPr id="83978" name="Rectangle 10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Object Recognition</a:t>
            </a:r>
            <a:endParaRPr lang="en-US" sz="1700"/>
          </a:p>
        </p:txBody>
      </p:sp>
      <p:sp>
        <p:nvSpPr>
          <p:cNvPr id="83979" name="Text Box 11"/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Problem Domain</a:t>
            </a:r>
            <a:endParaRPr lang="en-US"/>
          </a:p>
        </p:txBody>
      </p:sp>
      <p:cxnSp>
        <p:nvCxnSpPr>
          <p:cNvPr id="83980" name="AutoShape 12"/>
          <p:cNvCxnSpPr>
            <a:cxnSpLocks noChangeShapeType="1"/>
            <a:stCxn id="83979" idx="0"/>
            <a:endCxn id="83972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3981" name="AutoShape 13"/>
          <p:cNvCxnSpPr>
            <a:cxnSpLocks noChangeShapeType="1"/>
            <a:stCxn id="83972" idx="0"/>
            <a:endCxn id="83977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3982" name="AutoShape 14"/>
          <p:cNvCxnSpPr>
            <a:cxnSpLocks noChangeShapeType="1"/>
            <a:stCxn id="83978" idx="2"/>
            <a:endCxn id="83976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3983" name="AutoShape 15"/>
          <p:cNvCxnSpPr>
            <a:cxnSpLocks noChangeShapeType="1"/>
            <a:stCxn id="83975" idx="2"/>
            <a:endCxn id="83978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3984" name="AutoShape 16"/>
          <p:cNvCxnSpPr>
            <a:cxnSpLocks noChangeShapeType="1"/>
            <a:stCxn id="83974" idx="3"/>
            <a:endCxn id="83975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83985" name="AutoShape 17"/>
          <p:cNvCxnSpPr>
            <a:cxnSpLocks noChangeShapeType="1"/>
            <a:stCxn id="83973" idx="3"/>
            <a:endCxn id="83974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3986" name="AutoShape 18"/>
          <p:cNvCxnSpPr>
            <a:cxnSpLocks noChangeShapeType="1"/>
            <a:stCxn id="83977" idx="0"/>
            <a:endCxn id="83973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83987" name="Rectangle 19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Colour Image Processing</a:t>
            </a:r>
            <a:endParaRPr lang="en-US"/>
          </a:p>
        </p:txBody>
      </p:sp>
      <p:sp>
        <p:nvSpPr>
          <p:cNvPr id="83988" name="Rectangle 20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Compression</a:t>
            </a:r>
            <a:endParaRPr lang="en-US"/>
          </a:p>
        </p:txBody>
      </p:sp>
      <p:pic>
        <p:nvPicPr>
          <p:cNvPr id="83989" name="Picture 22"/>
          <p:cNvPicPr>
            <a:picLocks noChangeAspect="1" noChangeArrowheads="1"/>
          </p:cNvPicPr>
          <p:nvPr/>
        </p:nvPicPr>
        <p:blipFill>
          <a:blip r:embed="rId3" cstate="print"/>
          <a:srcRect b="26692"/>
          <a:stretch>
            <a:fillRect/>
          </a:stretch>
        </p:blipFill>
        <p:spPr bwMode="auto">
          <a:xfrm>
            <a:off x="2316163" y="2801938"/>
            <a:ext cx="4491037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pPr>
              <a:buFont typeface="Wingdings" pitchFamily="2" charset="2"/>
              <a:buNone/>
            </a:pPr>
            <a:r>
              <a:rPr lang="en-US" sz="5400"/>
              <a:t>			Applications</a:t>
            </a:r>
          </a:p>
          <a:p>
            <a:pPr>
              <a:buFont typeface="Wingdings" pitchFamily="2" charset="2"/>
              <a:buNone/>
            </a:pPr>
            <a:r>
              <a:rPr lang="en-US" sz="5400"/>
              <a:t>				   &amp;</a:t>
            </a:r>
          </a:p>
          <a:p>
            <a:pPr>
              <a:buFont typeface="Wingdings" pitchFamily="2" charset="2"/>
              <a:buNone/>
            </a:pPr>
            <a:r>
              <a:rPr lang="en-US" sz="5400"/>
              <a:t>      Research Topics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 anchor="ctr"/>
          <a:lstStyle/>
          <a:p>
            <a:r>
              <a:rPr lang="en-US"/>
              <a:t>Document Handling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3524250"/>
          </a:xfrm>
          <a:ln/>
        </p:spPr>
        <p:txBody>
          <a:bodyPr lIns="92075" tIns="46038" rIns="92075" bIns="46038"/>
          <a:lstStyle/>
          <a:p>
            <a:endParaRPr lang="en-US" sz="2600"/>
          </a:p>
        </p:txBody>
      </p:sp>
      <p:pic>
        <p:nvPicPr>
          <p:cNvPr id="74756" name="Picture 4" descr="intro_fig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447800"/>
            <a:ext cx="5334000" cy="396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 anchor="ctr"/>
          <a:lstStyle/>
          <a:p>
            <a:r>
              <a:rPr lang="en-US"/>
              <a:t>Signature Verification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en-US"/>
          </a:p>
        </p:txBody>
      </p:sp>
      <p:pic>
        <p:nvPicPr>
          <p:cNvPr id="75780" name="Picture 4" descr="signa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895600"/>
            <a:ext cx="6705600" cy="17478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Biometrics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6804" name="Picture 4" descr="bio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133600"/>
            <a:ext cx="6934200" cy="3870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 anchor="ctr"/>
          <a:lstStyle/>
          <a:p>
            <a:r>
              <a:rPr lang="en-US" sz="4000"/>
              <a:t>Fingerprint Verification / Identification</a:t>
            </a:r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en-US"/>
          </a:p>
        </p:txBody>
      </p:sp>
      <p:pic>
        <p:nvPicPr>
          <p:cNvPr id="77828" name="Picture 4" descr="biom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133600"/>
            <a:ext cx="7848600" cy="3890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9335" y="228600"/>
            <a:ext cx="8540750" cy="11430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64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660" y="983343"/>
            <a:ext cx="5400199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45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2051" y="1035731"/>
            <a:ext cx="2785468" cy="212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45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189" y="3751263"/>
            <a:ext cx="5310868" cy="2624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45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18867" y="3721553"/>
            <a:ext cx="2889703" cy="2623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 anchor="ctr"/>
          <a:lstStyle/>
          <a:p>
            <a:r>
              <a:rPr lang="en-US" sz="4000"/>
              <a:t>Fingerprint Identification Research at UNR</a:t>
            </a: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buClr>
                <a:schemeClr val="tx1"/>
              </a:buClr>
              <a:buFontTx/>
              <a:buChar char=" "/>
            </a:pPr>
            <a:r>
              <a:rPr lang="en-US" sz="2100"/>
              <a:t>           Minutiae</a:t>
            </a:r>
            <a:r>
              <a:rPr lang="en-US"/>
              <a:t>		</a:t>
            </a:r>
            <a:r>
              <a:rPr lang="en-US" sz="2100"/>
              <a:t>	         Matching</a:t>
            </a:r>
            <a:endParaRPr lang="en-US"/>
          </a:p>
          <a:p>
            <a:pPr>
              <a:buClr>
                <a:schemeClr val="tx1"/>
              </a:buClr>
              <a:buFontTx/>
              <a:buChar char=" "/>
            </a:pPr>
            <a:endParaRPr lang="en-US"/>
          </a:p>
          <a:p>
            <a:pPr>
              <a:buClr>
                <a:schemeClr val="tx1"/>
              </a:buClr>
              <a:buFontTx/>
              <a:buChar char=" "/>
            </a:pPr>
            <a:endParaRPr lang="en-US" sz="2100"/>
          </a:p>
          <a:p>
            <a:pPr>
              <a:buClr>
                <a:schemeClr val="tx1"/>
              </a:buClr>
              <a:buFontTx/>
              <a:buChar char=" "/>
            </a:pPr>
            <a:r>
              <a:rPr lang="en-US" sz="2100"/>
              <a:t>   Delaunay Triangulation</a:t>
            </a:r>
            <a:endParaRPr lang="en-US"/>
          </a:p>
          <a:p>
            <a:pPr>
              <a:buClr>
                <a:schemeClr val="tx1"/>
              </a:buClr>
              <a:buFontTx/>
              <a:buChar char=" "/>
            </a:pPr>
            <a:endParaRPr lang="en-US"/>
          </a:p>
        </p:txBody>
      </p:sp>
      <p:pic>
        <p:nvPicPr>
          <p:cNvPr id="78852" name="Picture 4" descr="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810000"/>
            <a:ext cx="2590800" cy="2552700"/>
          </a:xfrm>
          <a:prstGeom prst="rect">
            <a:avLst/>
          </a:prstGeom>
          <a:noFill/>
        </p:spPr>
      </p:pic>
      <p:pic>
        <p:nvPicPr>
          <p:cNvPr id="78853" name="Picture 5" descr="minut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2514600"/>
            <a:ext cx="2209800" cy="571500"/>
          </a:xfrm>
          <a:prstGeom prst="rect">
            <a:avLst/>
          </a:prstGeom>
          <a:noFill/>
        </p:spPr>
      </p:pic>
      <p:pic>
        <p:nvPicPr>
          <p:cNvPr id="78854" name="Picture 6" descr="verif00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590800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 Recognition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9876" name="Picture 4" descr="scene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743200"/>
            <a:ext cx="2895600" cy="2895600"/>
          </a:xfrm>
          <a:prstGeom prst="rect">
            <a:avLst/>
          </a:prstGeom>
          <a:noFill/>
        </p:spPr>
      </p:pic>
      <p:pic>
        <p:nvPicPr>
          <p:cNvPr id="79877" name="Picture 5" descr="o4t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743200"/>
            <a:ext cx="3657600" cy="279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 Recognition Research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Tx/>
              <a:buChar char=" "/>
            </a:pPr>
            <a:r>
              <a:rPr lang="en-US" sz="1900"/>
              <a:t>        reference view 1                                         reference view 2</a:t>
            </a:r>
          </a:p>
          <a:p>
            <a:endParaRPr lang="en-US" sz="1900"/>
          </a:p>
          <a:p>
            <a:endParaRPr lang="en-US" sz="1900"/>
          </a:p>
          <a:p>
            <a:endParaRPr lang="en-US" sz="1900"/>
          </a:p>
          <a:p>
            <a:endParaRPr lang="en-US" sz="1900"/>
          </a:p>
          <a:p>
            <a:endParaRPr lang="en-US" sz="1900"/>
          </a:p>
          <a:p>
            <a:pPr>
              <a:buClr>
                <a:schemeClr val="tx1"/>
              </a:buClr>
              <a:buFontTx/>
              <a:buChar char=" "/>
            </a:pPr>
            <a:r>
              <a:rPr lang="en-US" sz="1900"/>
              <a:t>                                        novel view recognized</a:t>
            </a:r>
          </a:p>
        </p:txBody>
      </p:sp>
      <p:pic>
        <p:nvPicPr>
          <p:cNvPr id="80900" name="Picture 4" descr="o5r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057400"/>
            <a:ext cx="2438400" cy="1625600"/>
          </a:xfrm>
          <a:prstGeom prst="rect">
            <a:avLst/>
          </a:prstGeom>
          <a:noFill/>
        </p:spPr>
      </p:pic>
      <p:pic>
        <p:nvPicPr>
          <p:cNvPr id="80901" name="Picture 5" descr="o5r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2057400"/>
            <a:ext cx="2438400" cy="1625600"/>
          </a:xfrm>
          <a:prstGeom prst="rect">
            <a:avLst/>
          </a:prstGeom>
          <a:noFill/>
        </p:spPr>
      </p:pic>
      <p:pic>
        <p:nvPicPr>
          <p:cNvPr id="80902" name="Picture 6" descr="Fig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4038600"/>
            <a:ext cx="2209800" cy="20145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 anchor="ctr"/>
          <a:lstStyle/>
          <a:p>
            <a:r>
              <a:rPr lang="en-US"/>
              <a:t>Indexing into Databases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419600"/>
          </a:xfrm>
          <a:noFill/>
          <a:ln/>
        </p:spPr>
        <p:txBody>
          <a:bodyPr lIns="92075" tIns="46038" rIns="92075" bIns="46038"/>
          <a:lstStyle/>
          <a:p>
            <a:r>
              <a:rPr lang="en-US"/>
              <a:t>Shape content</a:t>
            </a:r>
          </a:p>
        </p:txBody>
      </p:sp>
      <p:pic>
        <p:nvPicPr>
          <p:cNvPr id="81924" name="Picture 4" descr="shapeD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286000"/>
            <a:ext cx="5715000" cy="4094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 anchor="ctr"/>
          <a:lstStyle/>
          <a:p>
            <a:r>
              <a:rPr lang="en-US"/>
              <a:t>Indexing into Databases (cont’d)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752600"/>
            <a:ext cx="7772400" cy="3429000"/>
          </a:xfrm>
          <a:noFill/>
          <a:ln/>
        </p:spPr>
        <p:txBody>
          <a:bodyPr lIns="92075" tIns="46038" rIns="92075" bIns="46038"/>
          <a:lstStyle/>
          <a:p>
            <a:r>
              <a:rPr lang="en-US"/>
              <a:t>Color, texture</a:t>
            </a:r>
            <a:endParaRPr lang="en-US" sz="2600"/>
          </a:p>
        </p:txBody>
      </p:sp>
      <p:pic>
        <p:nvPicPr>
          <p:cNvPr id="82948" name="Picture 4" descr="colorD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819400"/>
            <a:ext cx="7620000" cy="3228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Target Recognition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Department of Defense (Army, Airforce, Navy)</a:t>
            </a:r>
          </a:p>
        </p:txBody>
      </p:sp>
      <p:pic>
        <p:nvPicPr>
          <p:cNvPr id="83972" name="Picture 4" descr="target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3048000"/>
            <a:ext cx="2428875" cy="2438400"/>
          </a:xfrm>
          <a:prstGeom prst="rect">
            <a:avLst/>
          </a:prstGeom>
          <a:noFill/>
        </p:spPr>
      </p:pic>
      <p:pic>
        <p:nvPicPr>
          <p:cNvPr id="83973" name="Picture 5" descr="targetr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048000"/>
            <a:ext cx="2428875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9906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/>
            <a:r>
              <a:rPr lang="en-US" sz="2100" b="1">
                <a:solidFill>
                  <a:schemeClr val="tx2"/>
                </a:solidFill>
                <a:latin typeface="Garamond" pitchFamily="18" charset="0"/>
              </a:rPr>
              <a:t/>
            </a:r>
            <a:br>
              <a:rPr lang="en-US" sz="2100" b="1">
                <a:solidFill>
                  <a:schemeClr val="tx2"/>
                </a:solidFill>
                <a:latin typeface="Garamond" pitchFamily="18" charset="0"/>
              </a:rPr>
            </a:br>
            <a:r>
              <a:rPr lang="en-US" sz="2100" b="1">
                <a:solidFill>
                  <a:schemeClr val="tx2"/>
                </a:solidFill>
                <a:latin typeface="Garamond" pitchFamily="18" charset="0"/>
              </a:rPr>
              <a:t/>
            </a:r>
            <a:br>
              <a:rPr lang="en-US" sz="2100" b="1">
                <a:solidFill>
                  <a:schemeClr val="tx2"/>
                </a:solidFill>
                <a:latin typeface="Garamond" pitchFamily="18" charset="0"/>
              </a:rPr>
            </a:br>
            <a:r>
              <a:rPr lang="en-US" sz="2100" b="1">
                <a:solidFill>
                  <a:schemeClr val="tx2"/>
                </a:solidFill>
                <a:latin typeface="Garamond" pitchFamily="18" charset="0"/>
              </a:rPr>
              <a:t/>
            </a:r>
            <a:br>
              <a:rPr lang="en-US" sz="2100" b="1">
                <a:solidFill>
                  <a:schemeClr val="tx2"/>
                </a:solidFill>
                <a:latin typeface="Garamond" pitchFamily="18" charset="0"/>
              </a:rPr>
            </a:br>
            <a:r>
              <a:rPr lang="en-US" sz="2100" b="1">
                <a:solidFill>
                  <a:schemeClr val="tx2"/>
                </a:solidFill>
                <a:latin typeface="Garamond" pitchFamily="18" charset="0"/>
              </a:rPr>
              <a:t/>
            </a:r>
            <a:br>
              <a:rPr lang="en-US" sz="2100" b="1">
                <a:solidFill>
                  <a:schemeClr val="tx2"/>
                </a:solidFill>
                <a:latin typeface="Garamond" pitchFamily="18" charset="0"/>
              </a:rPr>
            </a:br>
            <a:r>
              <a:rPr lang="en-US" sz="2100" b="1">
                <a:solidFill>
                  <a:schemeClr val="tx2"/>
                </a:solidFill>
                <a:latin typeface="Garamond" pitchFamily="18" charset="0"/>
              </a:rPr>
              <a:t/>
            </a:r>
            <a:br>
              <a:rPr lang="en-US" sz="2100" b="1">
                <a:solidFill>
                  <a:schemeClr val="tx2"/>
                </a:solidFill>
                <a:latin typeface="Garamond" pitchFamily="18" charset="0"/>
              </a:rPr>
            </a:br>
            <a:r>
              <a:rPr lang="en-US" sz="2100" b="1">
                <a:solidFill>
                  <a:schemeClr val="tx2"/>
                </a:solidFill>
                <a:latin typeface="Garamond" pitchFamily="18" charset="0"/>
              </a:rPr>
              <a:t/>
            </a:r>
            <a:br>
              <a:rPr lang="en-US" sz="2100" b="1">
                <a:solidFill>
                  <a:schemeClr val="tx2"/>
                </a:solidFill>
                <a:latin typeface="Garamond" pitchFamily="18" charset="0"/>
              </a:rPr>
            </a:br>
            <a:r>
              <a:rPr lang="en-US" sz="2100" b="1">
                <a:solidFill>
                  <a:schemeClr val="tx2"/>
                </a:solidFill>
                <a:latin typeface="Garamond" pitchFamily="18" charset="0"/>
              </a:rPr>
              <a:t/>
            </a:r>
            <a:br>
              <a:rPr lang="en-US" sz="2100" b="1">
                <a:solidFill>
                  <a:schemeClr val="tx2"/>
                </a:solidFill>
                <a:latin typeface="Garamond" pitchFamily="18" charset="0"/>
              </a:rPr>
            </a:br>
            <a:r>
              <a:rPr lang="en-US" sz="2100" b="1">
                <a:solidFill>
                  <a:schemeClr val="tx2"/>
                </a:solidFill>
                <a:latin typeface="Garamond" pitchFamily="18" charset="0"/>
              </a:rPr>
              <a:t>Interpretation of aerial photography is a problem domain in both computer vision and registration.</a:t>
            </a:r>
            <a:endParaRPr lang="en-US" sz="4200">
              <a:solidFill>
                <a:schemeClr val="tx2"/>
              </a:solidFill>
              <a:latin typeface="Garamond" pitchFamily="18" charset="0"/>
            </a:endParaRPr>
          </a:p>
        </p:txBody>
      </p:sp>
      <p:pic>
        <p:nvPicPr>
          <p:cNvPr id="84995" name="Picture 3" descr="5873_1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2590800"/>
            <a:ext cx="3733800" cy="3733800"/>
          </a:xfrm>
          <a:prstGeom prst="rect">
            <a:avLst/>
          </a:prstGeom>
          <a:noFill/>
        </p:spPr>
      </p:pic>
      <p:sp>
        <p:nvSpPr>
          <p:cNvPr id="84996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Interpretation of Aerial Photography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Autonomous Vehicles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Land, Underwater, Space</a:t>
            </a:r>
          </a:p>
        </p:txBody>
      </p:sp>
      <p:pic>
        <p:nvPicPr>
          <p:cNvPr id="86020" name="Picture 4" descr="piosla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048000"/>
            <a:ext cx="3581400" cy="2605088"/>
          </a:xfrm>
          <a:prstGeom prst="rect">
            <a:avLst/>
          </a:prstGeom>
          <a:noFill/>
        </p:spPr>
      </p:pic>
      <p:pic>
        <p:nvPicPr>
          <p:cNvPr id="86022" name="Picture 6" descr="P10502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3200400"/>
            <a:ext cx="3276600" cy="2457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Traffic Monitoring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7044" name="Picture 4" descr="traff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819400"/>
            <a:ext cx="3581400" cy="2654300"/>
          </a:xfrm>
          <a:prstGeom prst="rect">
            <a:avLst/>
          </a:prstGeom>
          <a:noFill/>
        </p:spPr>
      </p:pic>
      <p:pic>
        <p:nvPicPr>
          <p:cNvPr id="87045" name="Picture 5" descr="traffic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819400"/>
            <a:ext cx="3276600" cy="2681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 Detection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8068" name="Picture 4" descr="fac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286000"/>
            <a:ext cx="3429000" cy="3429000"/>
          </a:xfrm>
          <a:prstGeom prst="rect">
            <a:avLst/>
          </a:prstGeom>
          <a:noFill/>
        </p:spPr>
      </p:pic>
      <p:pic>
        <p:nvPicPr>
          <p:cNvPr id="88069" name="Picture 5" descr="face_detection_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362200"/>
            <a:ext cx="3276600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2"/>
          <a:ext cx="9144000" cy="6857997"/>
        </p:xfrm>
        <a:graphic>
          <a:graphicData uri="http://schemas.openxmlformats.org/drawingml/2006/table">
            <a:tbl>
              <a:tblPr/>
              <a:tblGrid>
                <a:gridCol w="883665"/>
                <a:gridCol w="8260335"/>
              </a:tblGrid>
              <a:tr h="326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latin typeface="Times New Roman"/>
                          <a:ea typeface="Times New Roman"/>
                          <a:cs typeface="Times New Roman"/>
                        </a:rPr>
                        <a:t>S. No.</a:t>
                      </a:r>
                      <a:endParaRPr lang="en-US" sz="1100" b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3106" marR="631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>
                          <a:latin typeface="Times New Roman"/>
                          <a:ea typeface="Times New Roman"/>
                          <a:cs typeface="Times New Roman"/>
                        </a:rPr>
                        <a:t>Contents</a:t>
                      </a:r>
                      <a:endParaRPr lang="en-US" sz="1800" b="1" u="sng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3106" marR="631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314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latin typeface="Times New Roman"/>
                          <a:ea typeface="Times New Roman"/>
                          <a:cs typeface="Times New Roman"/>
                        </a:rPr>
                        <a:t>1.</a:t>
                      </a:r>
                      <a:endParaRPr lang="en-US" sz="1800" b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3106" marR="631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Times New Roman"/>
                          <a:cs typeface="Times New Roman"/>
                        </a:rPr>
                        <a:t>Image fundamentals: </a:t>
                      </a: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</a:rPr>
                        <a:t>A simple image formation model, sampling and quantization, connectivity and adjacency relationships between pixels  </a:t>
                      </a:r>
                    </a:p>
                  </a:txBody>
                  <a:tcPr marL="63106" marR="631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628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latin typeface="Times New Roman"/>
                          <a:ea typeface="Times New Roman"/>
                          <a:cs typeface="Times New Roman"/>
                        </a:rPr>
                        <a:t>2.</a:t>
                      </a:r>
                      <a:endParaRPr lang="en-US" sz="1800" b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3106" marR="631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latin typeface="Times New Roman"/>
                          <a:ea typeface="Times New Roman"/>
                          <a:cs typeface="Times New Roman"/>
                        </a:rPr>
                        <a:t>Spatial domain filtering: </a:t>
                      </a:r>
                      <a:r>
                        <a:rPr lang="en-US" sz="1800" b="0" u="none" strike="noStrike" dirty="0">
                          <a:latin typeface="Times New Roman"/>
                          <a:ea typeface="Times New Roman"/>
                          <a:cs typeface="Times New Roman"/>
                        </a:rPr>
                        <a:t>Basic intensity transformations: negative, log, power-law and piecewise linear transformations, bit-plane slicing, histogram equalization and matching, smoothing and sharpening filtering in spatial domain, </a:t>
                      </a:r>
                      <a:r>
                        <a:rPr lang="en-US" sz="1800" b="0" u="none" strike="noStrike" dirty="0" err="1">
                          <a:latin typeface="Times New Roman"/>
                          <a:ea typeface="Times New Roman"/>
                          <a:cs typeface="Times New Roman"/>
                        </a:rPr>
                        <a:t>unsharp</a:t>
                      </a:r>
                      <a:r>
                        <a:rPr lang="en-US" sz="1800" b="0" u="none" strike="noStrike" dirty="0">
                          <a:latin typeface="Times New Roman"/>
                          <a:ea typeface="Times New Roman"/>
                          <a:cs typeface="Times New Roman"/>
                        </a:rPr>
                        <a:t> masking and high-boost filtering</a:t>
                      </a:r>
                      <a:r>
                        <a:rPr lang="en-US" sz="1800" b="1" u="none" strike="noStrike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800" b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3106" marR="631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971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latin typeface="Times New Roman"/>
                          <a:ea typeface="Times New Roman"/>
                          <a:cs typeface="Times New Roman"/>
                        </a:rPr>
                        <a:t>3.</a:t>
                      </a:r>
                      <a:endParaRPr lang="en-US" sz="1800" b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3106" marR="631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Times New Roman"/>
                          <a:cs typeface="Times New Roman"/>
                        </a:rPr>
                        <a:t>Frequency domain filtering:</a:t>
                      </a: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</a:rPr>
                        <a:t> Fourier Series and Fourier transform, discrete and fast Fourier transform, sampling theorem, aliasing, filtering in frequency domain, lowpass and highpass filters, bandreject and bandpass filters, notch filters</a:t>
                      </a:r>
                    </a:p>
                  </a:txBody>
                  <a:tcPr marL="63106" marR="631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9713">
                <a:tc>
                  <a:txBody>
                    <a:bodyPr/>
                    <a:lstStyle/>
                    <a:p>
                      <a:pPr marL="342900" marR="0" lvl="0" indent="-34290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u="none" strike="noStrike" dirty="0" smtClean="0">
                          <a:latin typeface="Times New Roman"/>
                          <a:ea typeface="Times New Roman"/>
                          <a:cs typeface="Times New Roman"/>
                        </a:rPr>
                        <a:t>4.</a:t>
                      </a:r>
                      <a:endParaRPr lang="en-US" sz="1800" b="1" u="none" strike="noStrike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3106" marR="631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Times New Roman"/>
                          <a:cs typeface="Times New Roman"/>
                        </a:rPr>
                        <a:t>Image restoration:</a:t>
                      </a: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</a:rPr>
                        <a:t> Introduction to various noise models, restoration in presence of noise only, periodic noise reduction, linear and position invariant degradation, estimation of degradation function</a:t>
                      </a:r>
                    </a:p>
                  </a:txBody>
                  <a:tcPr marL="63106" marR="631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9713">
                <a:tc>
                  <a:txBody>
                    <a:bodyPr/>
                    <a:lstStyle/>
                    <a:p>
                      <a:pPr marL="342900" marR="0" lvl="0" indent="-34290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u="none" strike="noStrike" dirty="0" smtClean="0">
                          <a:latin typeface="Times New Roman"/>
                          <a:ea typeface="Times New Roman"/>
                          <a:cs typeface="Times New Roman"/>
                        </a:rPr>
                        <a:t>5.</a:t>
                      </a:r>
                      <a:endParaRPr lang="en-US" sz="1800" b="1" u="none" strike="noStrike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3106" marR="631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Times New Roman"/>
                          <a:cs typeface="Times New Roman"/>
                        </a:rPr>
                        <a:t>Image reconstruction: </a:t>
                      </a: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</a:rPr>
                        <a:t>Principles of computed tomography, projections and Radon transform, the Fourier slice theorem, reconstruction using parallel-beam and fan-beam by filtered </a:t>
                      </a:r>
                      <a:r>
                        <a:rPr lang="en-US" sz="1800" dirty="0" err="1">
                          <a:latin typeface="Times New Roman"/>
                          <a:ea typeface="Times New Roman"/>
                          <a:cs typeface="Times New Roman"/>
                        </a:rPr>
                        <a:t>backprojection</a:t>
                      </a: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</a:rPr>
                        <a:t> methods</a:t>
                      </a:r>
                    </a:p>
                  </a:txBody>
                  <a:tcPr marL="63106" marR="631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3144">
                <a:tc>
                  <a:txBody>
                    <a:bodyPr/>
                    <a:lstStyle/>
                    <a:p>
                      <a:pPr marL="342900" marR="0" lvl="0" indent="-34290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u="none" strike="noStrike" dirty="0" smtClean="0">
                          <a:latin typeface="Times New Roman"/>
                          <a:ea typeface="Times New Roman"/>
                          <a:cs typeface="Times New Roman"/>
                        </a:rPr>
                        <a:t>6.</a:t>
                      </a:r>
                      <a:endParaRPr lang="en-US" sz="1800" b="1" u="none" strike="noStrike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3106" marR="631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Times New Roman"/>
                          <a:cs typeface="Times New Roman"/>
                        </a:rPr>
                        <a:t>Mathematical morphology: </a:t>
                      </a: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</a:rPr>
                        <a:t>Erosion and dilation, opening and closing, the Hit-or-Miss transformation, various morphological algorithms for binary images</a:t>
                      </a:r>
                    </a:p>
                  </a:txBody>
                  <a:tcPr marL="63106" marR="631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9713">
                <a:tc>
                  <a:txBody>
                    <a:bodyPr/>
                    <a:lstStyle/>
                    <a:p>
                      <a:pPr marL="342900" marR="0" lvl="0" indent="-34290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u="none" strike="noStrike" dirty="0" smtClean="0">
                          <a:latin typeface="Times New Roman"/>
                          <a:ea typeface="Times New Roman"/>
                          <a:cs typeface="Times New Roman"/>
                        </a:rPr>
                        <a:t>7.</a:t>
                      </a:r>
                      <a:endParaRPr lang="en-US" sz="1800" b="1" u="none" strike="noStrike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3106" marR="631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Times New Roman"/>
                          <a:cs typeface="Times New Roman"/>
                        </a:rPr>
                        <a:t>Wavelets and </a:t>
                      </a:r>
                      <a:r>
                        <a:rPr lang="en-US" sz="1800" b="1" dirty="0" err="1">
                          <a:latin typeface="Times New Roman"/>
                          <a:ea typeface="Times New Roman"/>
                          <a:cs typeface="Times New Roman"/>
                        </a:rPr>
                        <a:t>multiresolution</a:t>
                      </a:r>
                      <a:r>
                        <a:rPr lang="en-US" sz="1800" b="1" dirty="0">
                          <a:latin typeface="Times New Roman"/>
                          <a:ea typeface="Times New Roman"/>
                          <a:cs typeface="Times New Roman"/>
                        </a:rPr>
                        <a:t> processing: </a:t>
                      </a: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</a:rPr>
                        <a:t>Image pyramids, </a:t>
                      </a:r>
                      <a:r>
                        <a:rPr lang="en-US" sz="1800" dirty="0" err="1">
                          <a:latin typeface="Times New Roman"/>
                          <a:ea typeface="Times New Roman"/>
                          <a:cs typeface="Times New Roman"/>
                        </a:rPr>
                        <a:t>subband</a:t>
                      </a: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</a:rPr>
                        <a:t> coding, </a:t>
                      </a:r>
                      <a:r>
                        <a:rPr lang="en-US" sz="1800" dirty="0" err="1">
                          <a:latin typeface="Times New Roman"/>
                          <a:ea typeface="Times New Roman"/>
                          <a:cs typeface="Times New Roman"/>
                        </a:rPr>
                        <a:t>multiresolution</a:t>
                      </a: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</a:rPr>
                        <a:t> expansions, the </a:t>
                      </a:r>
                      <a:r>
                        <a:rPr lang="en-US" sz="1800" dirty="0" err="1">
                          <a:latin typeface="Times New Roman"/>
                          <a:ea typeface="Times New Roman"/>
                          <a:cs typeface="Times New Roman"/>
                        </a:rPr>
                        <a:t>Haar</a:t>
                      </a: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</a:rPr>
                        <a:t> transform, wavelet transform in one and two dimensions, discrete wavelet transform</a:t>
                      </a:r>
                    </a:p>
                  </a:txBody>
                  <a:tcPr marL="63106" marR="631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 Recognition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9092" name="Picture 4" descr="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981200"/>
            <a:ext cx="7086600" cy="4184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Face Detection/Recognition Research at UNR</a:t>
            </a:r>
            <a:endParaRPr lang="en-US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0116" name="Picture 4" descr="Fig5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828800"/>
            <a:ext cx="3505200" cy="2357438"/>
          </a:xfrm>
          <a:prstGeom prst="rect">
            <a:avLst/>
          </a:prstGeom>
          <a:noFill/>
        </p:spPr>
      </p:pic>
      <p:pic>
        <p:nvPicPr>
          <p:cNvPr id="90117" name="Picture 5" descr="Fig5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828800"/>
            <a:ext cx="3124200" cy="2344738"/>
          </a:xfrm>
          <a:prstGeom prst="rect">
            <a:avLst/>
          </a:prstGeom>
          <a:noFill/>
        </p:spPr>
      </p:pic>
      <p:pic>
        <p:nvPicPr>
          <p:cNvPr id="90118" name="Picture 6" descr="Fig5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4419600"/>
            <a:ext cx="3657600" cy="22050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Facial Expression Recognition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1140" name="Picture 4" descr="facial_expre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905000"/>
            <a:ext cx="6400800" cy="44370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 anchor="ctr"/>
          <a:lstStyle/>
          <a:p>
            <a:r>
              <a:rPr lang="en-US"/>
              <a:t>Face Tracking</a:t>
            </a:r>
          </a:p>
        </p:txBody>
      </p:sp>
      <p:pic>
        <p:nvPicPr>
          <p:cNvPr id="92167" name="geor.mpa">
            <a:hlinkClick r:id="" action="ppaction://media"/>
          </p:cNvPr>
          <p:cNvPicPr>
            <a:picLocks noGrp="1" noRot="1" noChangeAspect="1" noChangeArrowheads="1"/>
          </p:cNvPicPr>
          <p:nvPr>
            <p:ph sz="half" idx="1"/>
            <a:videoFile r:link="rId2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304800" y="2362200"/>
            <a:ext cx="3733800" cy="2800350"/>
          </a:xfrm>
          <a:ln/>
        </p:spPr>
      </p:pic>
      <p:graphicFrame>
        <p:nvGraphicFramePr>
          <p:cNvPr id="92165" name="Rectangle 5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p:oleObj spid="_x0000_s66562" name="Clip" r:id="rId6" imgW="0" imgH="0" progId="">
              <p:embed/>
            </p:oleObj>
          </a:graphicData>
        </a:graphic>
      </p:graphicFrame>
      <p:pic>
        <p:nvPicPr>
          <p:cNvPr id="92169" name="geormotion.mpa">
            <a:hlinkClick r:id="" action="ppaction://media"/>
          </p:cNvPr>
          <p:cNvPicPr>
            <a:picLocks noGrp="1" noRot="1" noChangeAspect="1" noChangeArrowheads="1"/>
          </p:cNvPicPr>
          <p:nvPr>
            <p:ph sz="half" idx="2"/>
            <a:videoFile r:link="rId3"/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4419600" y="2362200"/>
            <a:ext cx="3733800" cy="2800350"/>
          </a:xfrm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4" fill="hold"/>
                                        <p:tgtEl>
                                          <p:spTgt spid="92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0" mute="1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216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21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2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167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21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2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169"/>
                  </p:tgtEl>
                </p:cond>
              </p:nextCondLst>
            </p:seq>
            <p:video fullScrn="1">
              <p:cMediaNode>
                <p:cTn id="1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2169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 Tracking (cont’d)</a:t>
            </a:r>
          </a:p>
        </p:txBody>
      </p:sp>
      <p:pic>
        <p:nvPicPr>
          <p:cNvPr id="93190" name="georres.mpa">
            <a:hlinkClick r:id="" action="ppaction://media"/>
          </p:cNvPr>
          <p:cNvPicPr>
            <a:picLocks noGrp="1" noRot="1" noChangeAspect="1" noChangeArrowheads="1"/>
          </p:cNvPicPr>
          <p:nvPr>
            <p:ph sz="half" idx="1"/>
            <a:videoFile r:link="rId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28600" y="2209800"/>
            <a:ext cx="3810000" cy="2857500"/>
          </a:xfrm>
          <a:ln/>
        </p:spPr>
      </p:pic>
      <p:pic>
        <p:nvPicPr>
          <p:cNvPr id="93192" name="georskin.mpa">
            <a:hlinkClick r:id="" action="ppaction://media"/>
          </p:cNvPr>
          <p:cNvPicPr>
            <a:picLocks noGrp="1" noRot="1" noChangeAspect="1" noChangeArrowheads="1"/>
          </p:cNvPicPr>
          <p:nvPr>
            <p:ph sz="half" idx="2"/>
            <a:videoFile r:link="rId2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343400" y="2209800"/>
            <a:ext cx="3810000" cy="2857500"/>
          </a:xfrm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31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3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190"/>
                  </p:tgtEl>
                </p:cond>
              </p:nextCondLst>
            </p:seq>
            <p:video fullScrn="1"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319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31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31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192"/>
                  </p:tgtEl>
                </p:cond>
              </p:nextCondLst>
            </p:seq>
            <p:video fullScrn="1"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319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 Gesture Recognition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848600" cy="1143000"/>
          </a:xfrm>
        </p:spPr>
        <p:txBody>
          <a:bodyPr/>
          <a:lstStyle/>
          <a:p>
            <a:r>
              <a:rPr lang="en-US" sz="2600"/>
              <a:t>Smart Human-Computer User Interfaces</a:t>
            </a:r>
          </a:p>
          <a:p>
            <a:r>
              <a:rPr lang="en-US" sz="2600"/>
              <a:t>Sign Language Recognition</a:t>
            </a:r>
          </a:p>
        </p:txBody>
      </p:sp>
      <p:pic>
        <p:nvPicPr>
          <p:cNvPr id="94213" name="any.mov">
            <a:hlinkClick r:id="" action="ppaction://media"/>
          </p:cNvPr>
          <p:cNvPicPr>
            <a:picLocks noGrp="1" noRot="1" noChangeAspect="1" noChangeArrowheads="1"/>
          </p:cNvPicPr>
          <p:nvPr>
            <p:ph sz="half" idx="2"/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743200" y="3124200"/>
            <a:ext cx="3733800" cy="2800350"/>
          </a:xfrm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42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4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21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4213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Activity Recognition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5236" name="Picture 4" descr="Motif_BagExchan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590800"/>
            <a:ext cx="7924800" cy="30051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Medical Applications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100"/>
              <a:t>           skin cancer			       breast cancer</a:t>
            </a:r>
          </a:p>
        </p:txBody>
      </p:sp>
      <p:pic>
        <p:nvPicPr>
          <p:cNvPr id="96260" name="Picture 4" descr="canc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514600"/>
            <a:ext cx="3065463" cy="3352800"/>
          </a:xfrm>
          <a:prstGeom prst="rect">
            <a:avLst/>
          </a:prstGeom>
          <a:noFill/>
        </p:spPr>
      </p:pic>
      <p:pic>
        <p:nvPicPr>
          <p:cNvPr id="96261" name="Picture 5" descr="m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2438400"/>
            <a:ext cx="2501900" cy="4038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 anchor="ctr"/>
          <a:lstStyle/>
          <a:p>
            <a:r>
              <a:rPr lang="en-US"/>
              <a:t>Morphing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pPr>
              <a:buFont typeface="Wingdings" pitchFamily="2" charset="2"/>
              <a:buNone/>
            </a:pPr>
            <a:endParaRPr lang="en-US"/>
          </a:p>
        </p:txBody>
      </p:sp>
      <p:pic>
        <p:nvPicPr>
          <p:cNvPr id="98308" name="Picture 4" descr="morph1"/>
          <p:cNvPicPr>
            <a:picLocks noChangeAspect="1" noChangeArrowheads="1"/>
          </p:cNvPicPr>
          <p:nvPr/>
        </p:nvPicPr>
        <p:blipFill>
          <a:blip r:embed="rId2" cstate="print">
            <a:lum bright="-6000"/>
          </a:blip>
          <a:srcRect/>
          <a:stretch>
            <a:fillRect/>
          </a:stretch>
        </p:blipFill>
        <p:spPr bwMode="auto">
          <a:xfrm>
            <a:off x="2895600" y="3962400"/>
            <a:ext cx="3505200" cy="2447925"/>
          </a:xfrm>
          <a:prstGeom prst="rect">
            <a:avLst/>
          </a:prstGeom>
          <a:noFill/>
        </p:spPr>
      </p:pic>
      <p:pic>
        <p:nvPicPr>
          <p:cNvPr id="98309" name="Picture 5" descr="morph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981200"/>
            <a:ext cx="5081588" cy="17891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/>
              <a:t>Inserting Artificial Objects into a Scene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9332" name="Picture 4" descr="teapot-fa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2743200"/>
            <a:ext cx="4191000" cy="34528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37029" y="783771"/>
          <a:ext cx="8432800" cy="4949372"/>
        </p:xfrm>
        <a:graphic>
          <a:graphicData uri="http://schemas.openxmlformats.org/drawingml/2006/table">
            <a:tbl>
              <a:tblPr/>
              <a:tblGrid>
                <a:gridCol w="8432800"/>
              </a:tblGrid>
              <a:tr h="10740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latin typeface="Times New Roman"/>
                          <a:ea typeface="Times New Roman"/>
                          <a:cs typeface="Times New Roman"/>
                        </a:rPr>
                        <a:t>Gonzalez, R. C. and Woods, R. E., "Digital Image Processing", Prentice Hall, 3</a:t>
                      </a:r>
                      <a:r>
                        <a:rPr lang="en-US" sz="2800" baseline="30000" dirty="0">
                          <a:latin typeface="Times New Roman"/>
                          <a:ea typeface="Times New Roman"/>
                          <a:cs typeface="Times New Roman"/>
                        </a:rPr>
                        <a:t>rd</a:t>
                      </a:r>
                      <a:r>
                        <a:rPr lang="en-US" sz="2800" dirty="0">
                          <a:latin typeface="Times New Roman"/>
                          <a:ea typeface="Times New Roman"/>
                          <a:cs typeface="Times New Roman"/>
                        </a:rPr>
                        <a:t> Ed.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40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</a:rPr>
                        <a:t>Jain, A. K., "Fundamentals of Digital Image Processing", PHI Learning, 1</a:t>
                      </a:r>
                      <a:r>
                        <a:rPr lang="en-US" sz="2800" baseline="30000">
                          <a:latin typeface="Times New Roman"/>
                          <a:ea typeface="Times New Roman"/>
                          <a:cs typeface="Times New Roman"/>
                        </a:rPr>
                        <a:t>st</a:t>
                      </a: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</a:rPr>
                        <a:t> Ed.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31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</a:rPr>
                        <a:t>Bernd, J., "Digital Image Processing", Springer, 6</a:t>
                      </a:r>
                      <a:r>
                        <a:rPr lang="en-US" sz="2800" baseline="30000">
                          <a:latin typeface="Times New Roman"/>
                          <a:ea typeface="Times New Roman"/>
                          <a:cs typeface="Times New Roman"/>
                        </a:rPr>
                        <a:t>th</a:t>
                      </a: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</a:rPr>
                        <a:t> Ed.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40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</a:rPr>
                        <a:t>Burger, W. and Burge, M. J., "Principles of Digital Image Processing", Springer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40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err="1">
                          <a:latin typeface="Times New Roman"/>
                          <a:ea typeface="Times New Roman"/>
                          <a:cs typeface="Times New Roman"/>
                        </a:rPr>
                        <a:t>Scherzer</a:t>
                      </a:r>
                      <a:r>
                        <a:rPr lang="en-US" sz="2800" dirty="0">
                          <a:latin typeface="Times New Roman"/>
                          <a:ea typeface="Times New Roman"/>
                          <a:cs typeface="Times New Roman"/>
                        </a:rPr>
                        <a:t>, O., " Handbook of Mathematical Methods in Imaging", Springer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-174168"/>
            <a:ext cx="8540750" cy="1143000"/>
          </a:xfrm>
        </p:spPr>
        <p:txBody>
          <a:bodyPr/>
          <a:lstStyle/>
          <a:p>
            <a:r>
              <a:rPr lang="en-US" sz="3800" dirty="0"/>
              <a:t>Companies In this Field In </a:t>
            </a:r>
            <a:r>
              <a:rPr lang="en-US" sz="3800" dirty="0" smtClean="0"/>
              <a:t>India</a:t>
            </a:r>
            <a:endParaRPr lang="en-US" sz="3800" dirty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9683" y="947058"/>
            <a:ext cx="8540750" cy="4498975"/>
          </a:xfrm>
        </p:spPr>
        <p:txBody>
          <a:bodyPr/>
          <a:lstStyle/>
          <a:p>
            <a:r>
              <a:rPr lang="en-US" sz="2600" dirty="0"/>
              <a:t>Sarnoff Corporation</a:t>
            </a:r>
          </a:p>
          <a:p>
            <a:r>
              <a:rPr lang="en-US" sz="2600" dirty="0" err="1"/>
              <a:t>Kritikal</a:t>
            </a:r>
            <a:r>
              <a:rPr lang="en-US" sz="2600" dirty="0"/>
              <a:t> Solutions</a:t>
            </a:r>
          </a:p>
          <a:p>
            <a:r>
              <a:rPr lang="en-US" sz="2600" dirty="0"/>
              <a:t>National Instruments</a:t>
            </a:r>
          </a:p>
          <a:p>
            <a:r>
              <a:rPr lang="en-US" sz="2600" dirty="0"/>
              <a:t>GE  Laboratories </a:t>
            </a:r>
          </a:p>
          <a:p>
            <a:r>
              <a:rPr lang="en-US" sz="2600" dirty="0" err="1"/>
              <a:t>Ittiam</a:t>
            </a:r>
            <a:r>
              <a:rPr lang="en-US" sz="2600" dirty="0"/>
              <a:t>, Bangalore</a:t>
            </a:r>
          </a:p>
          <a:p>
            <a:r>
              <a:rPr lang="en-US" sz="2600" dirty="0" err="1"/>
              <a:t>Interra</a:t>
            </a:r>
            <a:r>
              <a:rPr lang="en-US" sz="2600" dirty="0"/>
              <a:t> Systems, </a:t>
            </a:r>
            <a:r>
              <a:rPr lang="en-US" sz="2600" dirty="0" err="1"/>
              <a:t>Noida</a:t>
            </a:r>
            <a:endParaRPr lang="en-US" sz="2600" dirty="0"/>
          </a:p>
          <a:p>
            <a:r>
              <a:rPr lang="en-US" sz="2600" dirty="0"/>
              <a:t>Yahoo India (Multimedia Searching)</a:t>
            </a:r>
          </a:p>
          <a:p>
            <a:r>
              <a:rPr lang="en-US" sz="2600" dirty="0" err="1"/>
              <a:t>nVidia</a:t>
            </a:r>
            <a:r>
              <a:rPr lang="en-US" sz="2600" dirty="0"/>
              <a:t> Graphics, </a:t>
            </a:r>
            <a:r>
              <a:rPr lang="en-US" sz="2600" dirty="0" err="1"/>
              <a:t>Pune</a:t>
            </a:r>
            <a:r>
              <a:rPr lang="en-US" sz="2600" dirty="0"/>
              <a:t> (have high requirements</a:t>
            </a:r>
            <a:r>
              <a:rPr lang="en-US" sz="2600" dirty="0" smtClean="0"/>
              <a:t>)</a:t>
            </a:r>
          </a:p>
          <a:p>
            <a:r>
              <a:rPr lang="en-US" sz="2600" dirty="0" smtClean="0"/>
              <a:t>Microsoft research</a:t>
            </a:r>
            <a:endParaRPr lang="en-US" sz="2600" dirty="0"/>
          </a:p>
          <a:p>
            <a:r>
              <a:rPr lang="en-US" sz="2600" dirty="0" smtClean="0"/>
              <a:t>DRDO labs</a:t>
            </a:r>
          </a:p>
          <a:p>
            <a:r>
              <a:rPr lang="en-US" sz="2600" dirty="0" smtClean="0"/>
              <a:t>ISRO labs</a:t>
            </a:r>
          </a:p>
          <a:p>
            <a:r>
              <a:rPr lang="en-US" sz="2600" dirty="0" smtClean="0"/>
              <a:t>…</a:t>
            </a:r>
            <a:endParaRPr lang="en-US" sz="2600" dirty="0"/>
          </a:p>
          <a:p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5536" y="2830289"/>
            <a:ext cx="8540750" cy="1143000"/>
          </a:xfrm>
        </p:spPr>
        <p:txBody>
          <a:bodyPr/>
          <a:lstStyle/>
          <a:p>
            <a:r>
              <a:rPr lang="en-US" sz="3800" dirty="0" smtClean="0"/>
              <a:t>Neighborhood Operations in Images</a:t>
            </a:r>
            <a:endParaRPr lang="en-US" sz="3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514A-739D-43D9-A67A-A9E2678F0267}" type="slidenum">
              <a:rPr lang="en-US"/>
              <a:pPr/>
              <a:t>62</a:t>
            </a:fld>
            <a:endParaRPr lang="en-US"/>
          </a:p>
        </p:txBody>
      </p:sp>
      <p:sp>
        <p:nvSpPr>
          <p:cNvPr id="1536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53604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658813" y="1600200"/>
            <a:ext cx="8540750" cy="4498975"/>
          </a:xfrm>
          <a:noFill/>
          <a:ln/>
        </p:spPr>
        <p:txBody>
          <a:bodyPr/>
          <a:lstStyle/>
          <a:p>
            <a:r>
              <a:rPr lang="en-US" sz="2400">
                <a:effectLst/>
              </a:rPr>
              <a:t>Neighborhood</a:t>
            </a:r>
          </a:p>
          <a:p>
            <a:endParaRPr lang="en-US" sz="2400">
              <a:effectLst/>
            </a:endParaRPr>
          </a:p>
          <a:p>
            <a:r>
              <a:rPr lang="en-US" sz="2400">
                <a:effectLst/>
              </a:rPr>
              <a:t>Adjacency</a:t>
            </a:r>
          </a:p>
          <a:p>
            <a:endParaRPr lang="en-US" sz="2400">
              <a:effectLst/>
            </a:endParaRPr>
          </a:p>
          <a:p>
            <a:r>
              <a:rPr lang="en-US" sz="2400">
                <a:effectLst/>
              </a:rPr>
              <a:t>Connectivity</a:t>
            </a:r>
          </a:p>
          <a:p>
            <a:endParaRPr lang="en-US" sz="2400">
              <a:effectLst/>
            </a:endParaRPr>
          </a:p>
          <a:p>
            <a:r>
              <a:rPr lang="en-US" sz="2400">
                <a:effectLst/>
              </a:rPr>
              <a:t>Paths</a:t>
            </a:r>
          </a:p>
          <a:p>
            <a:endParaRPr lang="en-US" sz="2400">
              <a:effectLst/>
            </a:endParaRPr>
          </a:p>
          <a:p>
            <a:r>
              <a:rPr lang="en-US" sz="2400">
                <a:effectLst/>
              </a:rPr>
              <a:t>Regions and boundaries</a:t>
            </a:r>
          </a:p>
          <a:p>
            <a:endParaRPr lang="en-US" sz="2400" i="1">
              <a:effectLst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B920-20ED-4FEE-A46C-46F9BA65A589}" type="slidenum">
              <a:rPr lang="en-US"/>
              <a:pPr/>
              <a:t>63</a:t>
            </a:fld>
            <a:endParaRPr lang="en-US"/>
          </a:p>
        </p:txBody>
      </p:sp>
      <p:sp>
        <p:nvSpPr>
          <p:cNvPr id="1525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52582" name="Rectangle 6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b="1">
                <a:effectLst/>
              </a:rPr>
              <a:t>Neighbors </a:t>
            </a:r>
            <a:r>
              <a:rPr lang="en-US" sz="2800">
                <a:effectLst/>
              </a:rPr>
              <a:t>of a pixel p at coordinates (x,y) </a:t>
            </a:r>
          </a:p>
          <a:p>
            <a:pPr>
              <a:lnSpc>
                <a:spcPct val="80000"/>
              </a:lnSpc>
              <a:buFont typeface="Arial" pitchFamily="34" charset="0"/>
              <a:buNone/>
            </a:pPr>
            <a:endParaRPr lang="en-US" sz="2800">
              <a:effectLst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800">
                <a:effectLst/>
              </a:rPr>
              <a:t> </a:t>
            </a:r>
            <a:r>
              <a:rPr lang="en-US" sz="2800" b="1">
                <a:effectLst/>
              </a:rPr>
              <a:t>4-neighbors of p</a:t>
            </a:r>
            <a:r>
              <a:rPr lang="en-US" sz="2800">
                <a:effectLst/>
              </a:rPr>
              <a:t>, denoted by </a:t>
            </a:r>
            <a:r>
              <a:rPr lang="en-US" sz="2800" b="1">
                <a:effectLst/>
              </a:rPr>
              <a:t>N</a:t>
            </a:r>
            <a:r>
              <a:rPr lang="en-US" sz="2800" b="1" baseline="-25000">
                <a:effectLst/>
              </a:rPr>
              <a:t>4</a:t>
            </a:r>
            <a:r>
              <a:rPr lang="en-US" sz="2800" b="1">
                <a:effectLst/>
              </a:rPr>
              <a:t>(p)</a:t>
            </a:r>
            <a:r>
              <a:rPr lang="en-US" sz="2800">
                <a:effectLst/>
              </a:rPr>
              <a:t>:</a:t>
            </a:r>
          </a:p>
          <a:p>
            <a:pPr>
              <a:lnSpc>
                <a:spcPct val="80000"/>
              </a:lnSpc>
              <a:buFont typeface="Arial" pitchFamily="34" charset="0"/>
              <a:buNone/>
            </a:pPr>
            <a:r>
              <a:rPr lang="en-US" sz="2800">
                <a:effectLst/>
              </a:rPr>
              <a:t>    (x-1, y), (x+1, y), (x,y-1), and (x, y+1).</a:t>
            </a:r>
          </a:p>
          <a:p>
            <a:pPr>
              <a:lnSpc>
                <a:spcPct val="80000"/>
              </a:lnSpc>
            </a:pPr>
            <a:endParaRPr lang="en-US" sz="2800" i="1">
              <a:effectLst/>
              <a:cs typeface="Tahoma" pitchFamily="34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800" b="1">
                <a:effectLst/>
              </a:rPr>
              <a:t> 4 diagonal neighbors of p</a:t>
            </a:r>
            <a:r>
              <a:rPr lang="en-US" sz="2800">
                <a:effectLst/>
              </a:rPr>
              <a:t>, denoted by </a:t>
            </a:r>
            <a:r>
              <a:rPr lang="en-US" sz="2800" b="1">
                <a:effectLst/>
              </a:rPr>
              <a:t>N</a:t>
            </a:r>
            <a:r>
              <a:rPr lang="en-US" sz="2800" b="1" baseline="-25000">
                <a:effectLst/>
              </a:rPr>
              <a:t>D</a:t>
            </a:r>
            <a:r>
              <a:rPr lang="en-US" sz="2800" b="1">
                <a:effectLst/>
              </a:rPr>
              <a:t>(p)</a:t>
            </a:r>
            <a:r>
              <a:rPr lang="en-US" sz="2800">
                <a:effectLst/>
              </a:rPr>
              <a:t>:</a:t>
            </a:r>
          </a:p>
          <a:p>
            <a:pPr>
              <a:lnSpc>
                <a:spcPct val="80000"/>
              </a:lnSpc>
              <a:buFont typeface="Arial" pitchFamily="34" charset="0"/>
              <a:buNone/>
            </a:pPr>
            <a:r>
              <a:rPr lang="en-US" sz="2800">
                <a:effectLst/>
              </a:rPr>
              <a:t>    (x-1, y-1), (x+1, y+1), (x+1,y-1), and (x-1, y+1).</a:t>
            </a:r>
          </a:p>
          <a:p>
            <a:pPr>
              <a:lnSpc>
                <a:spcPct val="80000"/>
              </a:lnSpc>
            </a:pPr>
            <a:endParaRPr lang="en-US" sz="2800" i="1">
              <a:effectLst/>
              <a:cs typeface="Tahoma" pitchFamily="34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800" b="1">
                <a:effectLst/>
                <a:cs typeface="Tahoma" pitchFamily="34" charset="0"/>
              </a:rPr>
              <a:t> 8 neighbors of p</a:t>
            </a:r>
            <a:r>
              <a:rPr lang="en-US" sz="2800">
                <a:effectLst/>
                <a:cs typeface="Tahoma" pitchFamily="34" charset="0"/>
              </a:rPr>
              <a:t>, denoted </a:t>
            </a:r>
            <a:r>
              <a:rPr lang="en-US" sz="2800" b="1">
                <a:effectLst/>
                <a:cs typeface="Tahoma" pitchFamily="34" charset="0"/>
              </a:rPr>
              <a:t>N</a:t>
            </a:r>
            <a:r>
              <a:rPr lang="en-US" sz="2800" b="1" baseline="-25000">
                <a:effectLst/>
                <a:cs typeface="Tahoma" pitchFamily="34" charset="0"/>
              </a:rPr>
              <a:t>8</a:t>
            </a:r>
            <a:r>
              <a:rPr lang="en-US" sz="2800" b="1">
                <a:effectLst/>
                <a:cs typeface="Tahoma" pitchFamily="34" charset="0"/>
              </a:rPr>
              <a:t>(p)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800">
                <a:effectLst/>
                <a:cs typeface="Tahoma" pitchFamily="34" charset="0"/>
              </a:rPr>
              <a:t>     N</a:t>
            </a:r>
            <a:r>
              <a:rPr lang="en-US" sz="2800" baseline="-25000">
                <a:effectLst/>
                <a:cs typeface="Tahoma" pitchFamily="34" charset="0"/>
              </a:rPr>
              <a:t>8</a:t>
            </a:r>
            <a:r>
              <a:rPr lang="en-US" sz="2800">
                <a:effectLst/>
                <a:cs typeface="Tahoma" pitchFamily="34" charset="0"/>
              </a:rPr>
              <a:t>(p) = </a:t>
            </a:r>
            <a:r>
              <a:rPr lang="en-US" sz="2800">
                <a:effectLst/>
              </a:rPr>
              <a:t>N</a:t>
            </a:r>
            <a:r>
              <a:rPr lang="en-US" sz="2800" baseline="-25000">
                <a:effectLst/>
              </a:rPr>
              <a:t>4</a:t>
            </a:r>
            <a:r>
              <a:rPr lang="en-US" sz="2800">
                <a:effectLst/>
              </a:rPr>
              <a:t>(p) </a:t>
            </a:r>
            <a:r>
              <a:rPr lang="en-US" sz="2800">
                <a:effectLst/>
                <a:cs typeface="Tahoma" pitchFamily="34" charset="0"/>
              </a:rPr>
              <a:t>U </a:t>
            </a:r>
            <a:r>
              <a:rPr lang="en-US" sz="2800">
                <a:effectLst/>
              </a:rPr>
              <a:t>N</a:t>
            </a:r>
            <a:r>
              <a:rPr lang="en-US" sz="2800" baseline="-25000">
                <a:effectLst/>
              </a:rPr>
              <a:t>D</a:t>
            </a:r>
            <a:r>
              <a:rPr lang="en-US" sz="2800">
                <a:effectLst/>
              </a:rPr>
              <a:t>(p)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D47B-FA5E-4474-BEA9-0AF0DE41DA4F}" type="slidenum">
              <a:rPr lang="en-US"/>
              <a:pPr/>
              <a:t>64</a:t>
            </a:fld>
            <a:endParaRPr lang="en-US"/>
          </a:p>
        </p:txBody>
      </p:sp>
      <p:sp>
        <p:nvSpPr>
          <p:cNvPr id="1556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55652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>
                <a:effectLst/>
              </a:rPr>
              <a:t>Adjacency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Let V be the set of intensity values </a:t>
            </a: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>
                <a:effectLst/>
              </a:rPr>
              <a:t>4-adjacency</a:t>
            </a:r>
            <a:r>
              <a:rPr lang="en-US" sz="2400">
                <a:effectLst/>
              </a:rPr>
              <a:t>: Two pixels p and q with values from V are 4-adjacent if q is in the set N</a:t>
            </a:r>
            <a:r>
              <a:rPr lang="en-US" sz="2400" baseline="-25000">
                <a:effectLst/>
              </a:rPr>
              <a:t>4</a:t>
            </a:r>
            <a:r>
              <a:rPr lang="en-US" sz="2400">
                <a:effectLst/>
              </a:rPr>
              <a:t>(p).</a:t>
            </a:r>
          </a:p>
          <a:p>
            <a:pPr>
              <a:buFont typeface="Wingdings" pitchFamily="2" charset="2"/>
              <a:buChar char="Ø"/>
            </a:pPr>
            <a:endParaRPr lang="en-US" sz="2400">
              <a:effectLst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>
                <a:effectLst/>
              </a:rPr>
              <a:t>8-adjacency</a:t>
            </a:r>
            <a:r>
              <a:rPr lang="en-US" sz="2400">
                <a:effectLst/>
              </a:rPr>
              <a:t>: Two pixels p and q with values from V are 8-adjacent if q is in the set N</a:t>
            </a:r>
            <a:r>
              <a:rPr lang="en-US" sz="2400" baseline="-25000">
                <a:effectLst/>
              </a:rPr>
              <a:t>8</a:t>
            </a:r>
            <a:r>
              <a:rPr lang="en-US" sz="2400">
                <a:effectLst/>
              </a:rPr>
              <a:t>(p).</a:t>
            </a:r>
          </a:p>
          <a:p>
            <a:pPr>
              <a:buFont typeface="Wingdings" pitchFamily="2" charset="2"/>
              <a:buChar char="Ø"/>
            </a:pPr>
            <a:endParaRPr lang="en-US" sz="2400">
              <a:effectLst/>
            </a:endParaRPr>
          </a:p>
          <a:p>
            <a:pPr>
              <a:buFont typeface="Wingdings" pitchFamily="2" charset="2"/>
              <a:buNone/>
            </a:pPr>
            <a:endParaRPr lang="en-US" sz="240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3CEBF-E188-4C4C-83FB-85CD04EF83C3}" type="slidenum">
              <a:rPr lang="en-US"/>
              <a:pPr/>
              <a:t>65</a:t>
            </a:fld>
            <a:endParaRPr lang="en-US"/>
          </a:p>
        </p:txBody>
      </p:sp>
      <p:sp>
        <p:nvSpPr>
          <p:cNvPr id="1566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56676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 dirty="0">
                <a:effectLst/>
              </a:rPr>
              <a:t>Adjacency</a:t>
            </a:r>
          </a:p>
          <a:p>
            <a:pPr>
              <a:buFont typeface="Arial" pitchFamily="34" charset="0"/>
              <a:buNone/>
            </a:pPr>
            <a:r>
              <a:rPr lang="en-US" sz="2400" dirty="0">
                <a:effectLst/>
              </a:rPr>
              <a:t>    Let V be the set of intensity values </a:t>
            </a: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 dirty="0">
                <a:effectLst/>
              </a:rPr>
              <a:t>m-adjacency</a:t>
            </a:r>
            <a:r>
              <a:rPr lang="en-US" sz="2400" dirty="0">
                <a:effectLst/>
              </a:rPr>
              <a:t>: Two pixels p and q with values from V are m-adjacent if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effectLst/>
              </a:rPr>
              <a:t>    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effectLst/>
              </a:rPr>
              <a:t>    (</a:t>
            </a:r>
            <a:r>
              <a:rPr lang="en-US" sz="2000" dirty="0" err="1">
                <a:effectLst/>
              </a:rPr>
              <a:t>i</a:t>
            </a:r>
            <a:r>
              <a:rPr lang="en-US" sz="2000" dirty="0">
                <a:effectLst/>
              </a:rPr>
              <a:t>) q is in the set N</a:t>
            </a:r>
            <a:r>
              <a:rPr lang="en-US" sz="2000" baseline="-25000" dirty="0">
                <a:effectLst/>
              </a:rPr>
              <a:t>4</a:t>
            </a:r>
            <a:r>
              <a:rPr lang="en-US" sz="2000" dirty="0">
                <a:effectLst/>
              </a:rPr>
              <a:t>(p), or</a:t>
            </a:r>
          </a:p>
          <a:p>
            <a:pPr>
              <a:buFont typeface="Wingdings" pitchFamily="2" charset="2"/>
              <a:buNone/>
            </a:pPr>
            <a:endParaRPr lang="en-US" sz="2000" dirty="0">
              <a:effectLst/>
            </a:endParaRPr>
          </a:p>
          <a:p>
            <a:pPr>
              <a:buFont typeface="Wingdings" pitchFamily="2" charset="2"/>
              <a:buNone/>
            </a:pPr>
            <a:r>
              <a:rPr lang="en-US" sz="2000" dirty="0">
                <a:effectLst/>
              </a:rPr>
              <a:t>    (ii) q is in the set N</a:t>
            </a:r>
            <a:r>
              <a:rPr lang="en-US" sz="2000" baseline="-25000" dirty="0">
                <a:effectLst/>
              </a:rPr>
              <a:t>D</a:t>
            </a:r>
            <a:r>
              <a:rPr lang="en-US" sz="2000" dirty="0">
                <a:effectLst/>
              </a:rPr>
              <a:t>(p) and the set N</a:t>
            </a:r>
            <a:r>
              <a:rPr lang="en-US" sz="2000" baseline="-25000" dirty="0">
                <a:effectLst/>
              </a:rPr>
              <a:t>4</a:t>
            </a:r>
            <a:r>
              <a:rPr lang="en-US" sz="2000" dirty="0">
                <a:effectLst/>
              </a:rPr>
              <a:t>(p) </a:t>
            </a:r>
            <a:r>
              <a:rPr lang="en-US" sz="2000" dirty="0">
                <a:effectLst/>
                <a:latin typeface="Times New Roman" pitchFamily="18" charset="0"/>
                <a:cs typeface="Times New Roman" pitchFamily="18" charset="0"/>
              </a:rPr>
              <a:t>∩</a:t>
            </a:r>
            <a:r>
              <a:rPr lang="en-US" sz="2000" dirty="0">
                <a:effectLst/>
              </a:rPr>
              <a:t> N</a:t>
            </a:r>
            <a:r>
              <a:rPr lang="en-US" sz="2000" baseline="-25000" dirty="0">
                <a:effectLst/>
              </a:rPr>
              <a:t>4</a:t>
            </a:r>
            <a:r>
              <a:rPr lang="en-US" sz="2000" dirty="0">
                <a:effectLst/>
              </a:rPr>
              <a:t>(p) has no pixels whose values are from V.</a:t>
            </a:r>
          </a:p>
          <a:p>
            <a:pPr>
              <a:buFont typeface="Wingdings" pitchFamily="2" charset="2"/>
              <a:buNone/>
            </a:pPr>
            <a:endParaRPr lang="en-US" sz="2000" dirty="0">
              <a:effectLst/>
            </a:endParaRPr>
          </a:p>
          <a:p>
            <a:pPr>
              <a:buFont typeface="Wingdings" pitchFamily="2" charset="2"/>
              <a:buChar char="Ø"/>
            </a:pPr>
            <a:endParaRPr lang="en-US" sz="2400" dirty="0">
              <a:effectLst/>
            </a:endParaRPr>
          </a:p>
          <a:p>
            <a:pPr>
              <a:buFont typeface="Wingdings" pitchFamily="2" charset="2"/>
              <a:buNone/>
            </a:pPr>
            <a:endParaRPr lang="en-US" sz="2400" dirty="0">
              <a:effectLst/>
            </a:endParaRPr>
          </a:p>
          <a:p>
            <a:pPr>
              <a:buFont typeface="Wingdings" pitchFamily="2" charset="2"/>
              <a:buNone/>
            </a:pPr>
            <a:endParaRPr lang="en-US" sz="2400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9A3E-9DD2-4467-BA91-99DB56F4B3DB}" type="slidenum">
              <a:rPr lang="en-US"/>
              <a:pPr/>
              <a:t>66</a:t>
            </a:fld>
            <a:endParaRPr lang="en-US"/>
          </a:p>
        </p:txBody>
      </p:sp>
      <p:sp>
        <p:nvSpPr>
          <p:cNvPr id="1576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8" name="Rectangle 4"/>
          <p:cNvSpPr>
            <a:spLocks noGrp="1" noRot="1" noChangeArrowheads="1"/>
          </p:cNvSpPr>
          <p:nvPr>
            <p:ph idx="1"/>
          </p:nvPr>
        </p:nvSpPr>
        <p:spPr>
          <a:xfrm>
            <a:off x="301625" y="1600200"/>
            <a:ext cx="8540750" cy="4757057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b="1" dirty="0">
                <a:effectLst/>
              </a:rPr>
              <a:t>Path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000" dirty="0">
                <a:effectLst/>
              </a:rPr>
              <a:t>A (digital) path (or curve) from pixel p with coordinates (x</a:t>
            </a:r>
            <a:r>
              <a:rPr lang="en-US" sz="2000" baseline="-25000" dirty="0">
                <a:effectLst/>
              </a:rPr>
              <a:t>0</a:t>
            </a:r>
            <a:r>
              <a:rPr lang="en-US" sz="2000" dirty="0">
                <a:effectLst/>
              </a:rPr>
              <a:t>, y</a:t>
            </a:r>
            <a:r>
              <a:rPr lang="en-US" sz="2000" baseline="-25000" dirty="0">
                <a:effectLst/>
              </a:rPr>
              <a:t>0</a:t>
            </a:r>
            <a:r>
              <a:rPr lang="en-US" sz="2000" dirty="0">
                <a:effectLst/>
              </a:rPr>
              <a:t>) to pixel q with coordinates (</a:t>
            </a:r>
            <a:r>
              <a:rPr lang="en-US" sz="2000" dirty="0" err="1">
                <a:effectLst/>
              </a:rPr>
              <a:t>x</a:t>
            </a:r>
            <a:r>
              <a:rPr lang="en-US" sz="2000" baseline="-25000" dirty="0" err="1">
                <a:effectLst/>
              </a:rPr>
              <a:t>n</a:t>
            </a:r>
            <a:r>
              <a:rPr lang="en-US" sz="2000" dirty="0">
                <a:effectLst/>
              </a:rPr>
              <a:t>, </a:t>
            </a:r>
            <a:r>
              <a:rPr lang="en-US" sz="2000" dirty="0" err="1">
                <a:effectLst/>
              </a:rPr>
              <a:t>y</a:t>
            </a:r>
            <a:r>
              <a:rPr lang="en-US" sz="2000" baseline="-25000" dirty="0" err="1">
                <a:effectLst/>
              </a:rPr>
              <a:t>n</a:t>
            </a:r>
            <a:r>
              <a:rPr lang="en-US" sz="2000" dirty="0">
                <a:effectLst/>
              </a:rPr>
              <a:t>) is a sequence of distinct pixels with coordinates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>
                <a:effectLst/>
              </a:rPr>
              <a:t>     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>
                <a:effectLst/>
              </a:rPr>
              <a:t>          (x</a:t>
            </a:r>
            <a:r>
              <a:rPr lang="en-US" sz="2000" baseline="-25000" dirty="0">
                <a:effectLst/>
              </a:rPr>
              <a:t>0</a:t>
            </a:r>
            <a:r>
              <a:rPr lang="en-US" sz="2000" dirty="0">
                <a:effectLst/>
              </a:rPr>
              <a:t>, y</a:t>
            </a:r>
            <a:r>
              <a:rPr lang="en-US" sz="2000" baseline="-25000" dirty="0">
                <a:effectLst/>
              </a:rPr>
              <a:t>0</a:t>
            </a:r>
            <a:r>
              <a:rPr lang="en-US" sz="2000" dirty="0">
                <a:effectLst/>
              </a:rPr>
              <a:t>), (x</a:t>
            </a:r>
            <a:r>
              <a:rPr lang="en-US" sz="2000" baseline="-25000" dirty="0">
                <a:effectLst/>
              </a:rPr>
              <a:t>1</a:t>
            </a:r>
            <a:r>
              <a:rPr lang="en-US" sz="2000" dirty="0">
                <a:effectLst/>
              </a:rPr>
              <a:t>, y</a:t>
            </a:r>
            <a:r>
              <a:rPr lang="en-US" sz="2000" baseline="-25000" dirty="0">
                <a:effectLst/>
              </a:rPr>
              <a:t>1</a:t>
            </a:r>
            <a:r>
              <a:rPr lang="en-US" sz="2000" dirty="0">
                <a:effectLst/>
              </a:rPr>
              <a:t>), …, (</a:t>
            </a:r>
            <a:r>
              <a:rPr lang="en-US" sz="2000" dirty="0" err="1">
                <a:effectLst/>
              </a:rPr>
              <a:t>x</a:t>
            </a:r>
            <a:r>
              <a:rPr lang="en-US" sz="2000" baseline="-25000" dirty="0" err="1">
                <a:effectLst/>
              </a:rPr>
              <a:t>n</a:t>
            </a:r>
            <a:r>
              <a:rPr lang="en-US" sz="2000" dirty="0">
                <a:effectLst/>
              </a:rPr>
              <a:t>, </a:t>
            </a:r>
            <a:r>
              <a:rPr lang="en-US" sz="2000" dirty="0" err="1">
                <a:effectLst/>
              </a:rPr>
              <a:t>y</a:t>
            </a:r>
            <a:r>
              <a:rPr lang="en-US" sz="2000" baseline="-25000" dirty="0" err="1">
                <a:effectLst/>
              </a:rPr>
              <a:t>n</a:t>
            </a:r>
            <a:r>
              <a:rPr lang="en-US" sz="2000" dirty="0">
                <a:effectLst/>
              </a:rPr>
              <a:t>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effectLst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>
                <a:effectLst/>
              </a:rPr>
              <a:t>    Where (x</a:t>
            </a:r>
            <a:r>
              <a:rPr lang="en-US" sz="2000" baseline="-25000" dirty="0">
                <a:effectLst/>
              </a:rPr>
              <a:t>i</a:t>
            </a:r>
            <a:r>
              <a:rPr lang="en-US" sz="2000" dirty="0">
                <a:effectLst/>
              </a:rPr>
              <a:t>, </a:t>
            </a:r>
            <a:r>
              <a:rPr lang="en-US" sz="2000" dirty="0" err="1">
                <a:effectLst/>
              </a:rPr>
              <a:t>y</a:t>
            </a:r>
            <a:r>
              <a:rPr lang="en-US" sz="2000" baseline="-25000" dirty="0" err="1">
                <a:effectLst/>
              </a:rPr>
              <a:t>i</a:t>
            </a:r>
            <a:r>
              <a:rPr lang="en-US" sz="2000" dirty="0">
                <a:effectLst/>
              </a:rPr>
              <a:t>) and (x</a:t>
            </a:r>
            <a:r>
              <a:rPr lang="en-US" sz="2000" baseline="-25000" dirty="0">
                <a:effectLst/>
              </a:rPr>
              <a:t>i-1</a:t>
            </a:r>
            <a:r>
              <a:rPr lang="en-US" sz="2000" dirty="0">
                <a:effectLst/>
              </a:rPr>
              <a:t>, y</a:t>
            </a:r>
            <a:r>
              <a:rPr lang="en-US" sz="2000" baseline="-25000" dirty="0">
                <a:effectLst/>
              </a:rPr>
              <a:t>i-1</a:t>
            </a:r>
            <a:r>
              <a:rPr lang="en-US" sz="2000" dirty="0">
                <a:effectLst/>
              </a:rPr>
              <a:t>) are adjacent for 1 </a:t>
            </a:r>
            <a:r>
              <a:rPr lang="en-US" sz="2000" dirty="0">
                <a:effectLst/>
                <a:cs typeface="Tahoma" pitchFamily="34" charset="0"/>
              </a:rPr>
              <a:t>≤ </a:t>
            </a:r>
            <a:r>
              <a:rPr lang="en-US" sz="2000" dirty="0" err="1">
                <a:effectLst/>
                <a:cs typeface="Tahoma" pitchFamily="34" charset="0"/>
              </a:rPr>
              <a:t>i</a:t>
            </a:r>
            <a:r>
              <a:rPr lang="en-US" sz="2000" dirty="0">
                <a:effectLst/>
                <a:cs typeface="Tahoma" pitchFamily="34" charset="0"/>
              </a:rPr>
              <a:t> ≤ n.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effectLst/>
              <a:cs typeface="Tahoma" pitchFamily="34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000" dirty="0">
                <a:effectLst/>
              </a:rPr>
              <a:t>Here </a:t>
            </a:r>
            <a:r>
              <a:rPr lang="en-US" sz="2000" i="1" dirty="0">
                <a:effectLst/>
              </a:rPr>
              <a:t>n </a:t>
            </a:r>
            <a:r>
              <a:rPr lang="en-US" sz="2000" dirty="0">
                <a:effectLst/>
              </a:rPr>
              <a:t>is the </a:t>
            </a:r>
            <a:r>
              <a:rPr lang="en-US" sz="2000" i="1" dirty="0">
                <a:effectLst/>
              </a:rPr>
              <a:t>length </a:t>
            </a:r>
            <a:r>
              <a:rPr lang="en-US" sz="2000" dirty="0">
                <a:effectLst/>
              </a:rPr>
              <a:t>of the path.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sz="2000" dirty="0">
              <a:effectLst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000" dirty="0">
                <a:effectLst/>
              </a:rPr>
              <a:t>If (x</a:t>
            </a:r>
            <a:r>
              <a:rPr lang="en-US" sz="2000" baseline="-25000" dirty="0">
                <a:effectLst/>
              </a:rPr>
              <a:t>0</a:t>
            </a:r>
            <a:r>
              <a:rPr lang="en-US" sz="2000" dirty="0">
                <a:effectLst/>
              </a:rPr>
              <a:t>, y</a:t>
            </a:r>
            <a:r>
              <a:rPr lang="en-US" sz="2000" baseline="-25000" dirty="0">
                <a:effectLst/>
              </a:rPr>
              <a:t>0</a:t>
            </a:r>
            <a:r>
              <a:rPr lang="en-US" sz="2000" dirty="0">
                <a:effectLst/>
              </a:rPr>
              <a:t>) = (</a:t>
            </a:r>
            <a:r>
              <a:rPr lang="en-US" sz="2000" dirty="0" err="1">
                <a:effectLst/>
              </a:rPr>
              <a:t>x</a:t>
            </a:r>
            <a:r>
              <a:rPr lang="en-US" sz="2000" baseline="-25000" dirty="0" err="1">
                <a:effectLst/>
              </a:rPr>
              <a:t>n</a:t>
            </a:r>
            <a:r>
              <a:rPr lang="en-US" sz="2000" dirty="0">
                <a:effectLst/>
              </a:rPr>
              <a:t>, </a:t>
            </a:r>
            <a:r>
              <a:rPr lang="en-US" sz="2000" dirty="0" err="1">
                <a:effectLst/>
              </a:rPr>
              <a:t>y</a:t>
            </a:r>
            <a:r>
              <a:rPr lang="en-US" sz="2000" baseline="-25000" dirty="0" err="1">
                <a:effectLst/>
              </a:rPr>
              <a:t>n</a:t>
            </a:r>
            <a:r>
              <a:rPr lang="en-US" sz="2000" dirty="0">
                <a:effectLst/>
              </a:rPr>
              <a:t>), the path is </a:t>
            </a:r>
            <a:r>
              <a:rPr lang="en-US" sz="2000" b="1" i="1" dirty="0">
                <a:effectLst/>
              </a:rPr>
              <a:t>closed</a:t>
            </a:r>
            <a:r>
              <a:rPr lang="en-US" sz="2000" dirty="0">
                <a:effectLst/>
              </a:rPr>
              <a:t> path.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sz="2000" dirty="0">
              <a:effectLst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000" dirty="0">
                <a:effectLst/>
              </a:rPr>
              <a:t>We can define 4-, 8-, and m-paths based on the type of adjacency used.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effectLst/>
              <a:cs typeface="Tahoma" pitchFamily="34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effectLst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sz="2000" dirty="0">
              <a:effectLst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effectLst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2A6C2-EEC2-4E32-99A9-2109888A5286}" type="slidenum">
              <a:rPr lang="en-US"/>
              <a:pPr/>
              <a:t>67</a:t>
            </a:fld>
            <a:endParaRPr lang="en-US"/>
          </a:p>
        </p:txBody>
      </p:sp>
      <p:sp>
        <p:nvSpPr>
          <p:cNvPr id="1587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Examples: Adjacency and Path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58727" name="Rectangle 7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/>
              <a:t>0   1   1             0   1   1                 0   1   1</a:t>
            </a:r>
          </a:p>
          <a:p>
            <a:pPr>
              <a:buFont typeface="Arial" pitchFamily="34" charset="0"/>
              <a:buNone/>
            </a:pPr>
            <a:r>
              <a:rPr lang="en-US"/>
              <a:t>0   2   0             0   2   0                 0   2   0</a:t>
            </a:r>
          </a:p>
          <a:p>
            <a:pPr>
              <a:buFont typeface="Arial" pitchFamily="34" charset="0"/>
              <a:buNone/>
            </a:pPr>
            <a:r>
              <a:rPr lang="en-US"/>
              <a:t>0   0   1             0   0   1                 0   0   1</a:t>
            </a:r>
          </a:p>
          <a:p>
            <a:pPr>
              <a:buFont typeface="Arial" pitchFamily="34" charset="0"/>
              <a:buNone/>
            </a:pPr>
            <a:endParaRPr lang="en-US"/>
          </a:p>
        </p:txBody>
      </p:sp>
      <p:sp>
        <p:nvSpPr>
          <p:cNvPr id="158728" name="Text Box 8"/>
          <p:cNvSpPr txBox="1">
            <a:spLocks noChangeArrowheads="1"/>
          </p:cNvSpPr>
          <p:nvPr/>
        </p:nvSpPr>
        <p:spPr bwMode="auto">
          <a:xfrm>
            <a:off x="3297238" y="957263"/>
            <a:ext cx="17700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V = {1, 2}</a:t>
            </a:r>
          </a:p>
          <a:p>
            <a:endParaRPr 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7BF3-7342-445C-9225-D256FD5342D0}" type="slidenum">
              <a:rPr lang="en-US"/>
              <a:pPr/>
              <a:t>68</a:t>
            </a:fld>
            <a:endParaRPr lang="en-US"/>
          </a:p>
        </p:txBody>
      </p:sp>
      <p:sp>
        <p:nvSpPr>
          <p:cNvPr id="159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Examples: Adjacency and Path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59748" name="Rectangle 4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/>
              <a:t>0   1   1             0   1   1                 0   1   1</a:t>
            </a:r>
          </a:p>
          <a:p>
            <a:pPr>
              <a:buFont typeface="Arial" pitchFamily="34" charset="0"/>
              <a:buNone/>
            </a:pPr>
            <a:r>
              <a:rPr lang="en-US"/>
              <a:t>0   2   0             0   2   0                 0   2   0</a:t>
            </a:r>
          </a:p>
          <a:p>
            <a:pPr>
              <a:buFont typeface="Arial" pitchFamily="34" charset="0"/>
              <a:buNone/>
            </a:pPr>
            <a:r>
              <a:rPr lang="en-US"/>
              <a:t>0   0   1             0   0   1                 0   0   1</a:t>
            </a:r>
          </a:p>
          <a:p>
            <a:pPr>
              <a:buFont typeface="Arial" pitchFamily="34" charset="0"/>
              <a:buNone/>
            </a:pPr>
            <a:endParaRPr lang="en-US"/>
          </a:p>
        </p:txBody>
      </p:sp>
      <p:sp>
        <p:nvSpPr>
          <p:cNvPr id="159749" name="Text Box 5"/>
          <p:cNvSpPr txBox="1">
            <a:spLocks noChangeArrowheads="1"/>
          </p:cNvSpPr>
          <p:nvPr/>
        </p:nvSpPr>
        <p:spPr bwMode="auto">
          <a:xfrm>
            <a:off x="3297238" y="957263"/>
            <a:ext cx="17700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V = {1, 2}</a:t>
            </a:r>
          </a:p>
          <a:p>
            <a:endParaRPr lang="en-US" sz="2400" b="1"/>
          </a:p>
        </p:txBody>
      </p:sp>
      <p:sp>
        <p:nvSpPr>
          <p:cNvPr id="159750" name="Line 6"/>
          <p:cNvSpPr>
            <a:spLocks noChangeShapeType="1"/>
          </p:cNvSpPr>
          <p:nvPr/>
        </p:nvSpPr>
        <p:spPr bwMode="auto">
          <a:xfrm>
            <a:off x="4325938" y="1901825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9752" name="Line 8"/>
          <p:cNvSpPr>
            <a:spLocks noChangeShapeType="1"/>
          </p:cNvSpPr>
          <p:nvPr/>
        </p:nvSpPr>
        <p:spPr bwMode="auto">
          <a:xfrm flipH="1">
            <a:off x="4202113" y="2082800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9755" name="Line 11"/>
          <p:cNvSpPr>
            <a:spLocks noChangeShapeType="1"/>
          </p:cNvSpPr>
          <p:nvPr/>
        </p:nvSpPr>
        <p:spPr bwMode="auto">
          <a:xfrm flipV="1">
            <a:off x="4310063" y="2060575"/>
            <a:ext cx="392112" cy="276225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9757" name="Line 13"/>
          <p:cNvSpPr>
            <a:spLocks noChangeShapeType="1"/>
          </p:cNvSpPr>
          <p:nvPr/>
        </p:nvSpPr>
        <p:spPr bwMode="auto">
          <a:xfrm>
            <a:off x="4291013" y="2670175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9758" name="Text Box 14"/>
          <p:cNvSpPr txBox="1">
            <a:spLocks noChangeArrowheads="1"/>
          </p:cNvSpPr>
          <p:nvPr/>
        </p:nvSpPr>
        <p:spPr bwMode="auto">
          <a:xfrm>
            <a:off x="3349625" y="3481388"/>
            <a:ext cx="1841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8-adjacent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6157-ED4A-422F-8FA5-22935132D8ED}" type="slidenum">
              <a:rPr lang="en-US"/>
              <a:pPr/>
              <a:t>69</a:t>
            </a:fld>
            <a:endParaRPr lang="en-US"/>
          </a:p>
        </p:txBody>
      </p:sp>
      <p:sp>
        <p:nvSpPr>
          <p:cNvPr id="1607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Examples: Adjacency and Path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60772" name="Rectangle 4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/>
              <a:t>0   1   1             0   1   1                 0   1   1</a:t>
            </a:r>
          </a:p>
          <a:p>
            <a:pPr>
              <a:buFont typeface="Arial" pitchFamily="34" charset="0"/>
              <a:buNone/>
            </a:pPr>
            <a:r>
              <a:rPr lang="en-US"/>
              <a:t>0   2   0             0   2   0                 0   2   0</a:t>
            </a:r>
          </a:p>
          <a:p>
            <a:pPr>
              <a:buFont typeface="Arial" pitchFamily="34" charset="0"/>
              <a:buNone/>
            </a:pPr>
            <a:r>
              <a:rPr lang="en-US"/>
              <a:t>0   0   1             0   0   1                 0   0   1</a:t>
            </a:r>
          </a:p>
          <a:p>
            <a:pPr>
              <a:buFont typeface="Arial" pitchFamily="34" charset="0"/>
              <a:buNone/>
            </a:pPr>
            <a:endParaRPr lang="en-US"/>
          </a:p>
        </p:txBody>
      </p: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3297238" y="957263"/>
            <a:ext cx="17700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V = {1, 2}</a:t>
            </a:r>
          </a:p>
          <a:p>
            <a:endParaRPr lang="en-US" sz="2400" b="1"/>
          </a:p>
        </p:txBody>
      </p:sp>
      <p:sp>
        <p:nvSpPr>
          <p:cNvPr id="160774" name="Line 6"/>
          <p:cNvSpPr>
            <a:spLocks noChangeShapeType="1"/>
          </p:cNvSpPr>
          <p:nvPr/>
        </p:nvSpPr>
        <p:spPr bwMode="auto">
          <a:xfrm>
            <a:off x="4325938" y="1901825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5" name="Line 7"/>
          <p:cNvSpPr>
            <a:spLocks noChangeShapeType="1"/>
          </p:cNvSpPr>
          <p:nvPr/>
        </p:nvSpPr>
        <p:spPr bwMode="auto">
          <a:xfrm flipH="1">
            <a:off x="4202113" y="2082800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6" name="Line 8"/>
          <p:cNvSpPr>
            <a:spLocks noChangeShapeType="1"/>
          </p:cNvSpPr>
          <p:nvPr/>
        </p:nvSpPr>
        <p:spPr bwMode="auto">
          <a:xfrm flipV="1">
            <a:off x="4310063" y="2060575"/>
            <a:ext cx="392112" cy="276225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7" name="Line 9"/>
          <p:cNvSpPr>
            <a:spLocks noChangeShapeType="1"/>
          </p:cNvSpPr>
          <p:nvPr/>
        </p:nvSpPr>
        <p:spPr bwMode="auto">
          <a:xfrm>
            <a:off x="4291013" y="2670175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8" name="Text Box 10"/>
          <p:cNvSpPr txBox="1">
            <a:spLocks noChangeArrowheads="1"/>
          </p:cNvSpPr>
          <p:nvPr/>
        </p:nvSpPr>
        <p:spPr bwMode="auto">
          <a:xfrm>
            <a:off x="3349625" y="3481388"/>
            <a:ext cx="1841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8-adjacent</a:t>
            </a:r>
          </a:p>
        </p:txBody>
      </p:sp>
      <p:sp>
        <p:nvSpPr>
          <p:cNvPr id="160779" name="Text Box 11"/>
          <p:cNvSpPr txBox="1">
            <a:spLocks noChangeArrowheads="1"/>
          </p:cNvSpPr>
          <p:nvPr/>
        </p:nvSpPr>
        <p:spPr bwMode="auto">
          <a:xfrm>
            <a:off x="6888163" y="3462338"/>
            <a:ext cx="19383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m-adjacent</a:t>
            </a:r>
          </a:p>
          <a:p>
            <a:endParaRPr lang="en-US" sz="2400" b="1"/>
          </a:p>
        </p:txBody>
      </p:sp>
      <p:sp>
        <p:nvSpPr>
          <p:cNvPr id="160780" name="Line 12"/>
          <p:cNvSpPr>
            <a:spLocks noChangeShapeType="1"/>
          </p:cNvSpPr>
          <p:nvPr/>
        </p:nvSpPr>
        <p:spPr bwMode="auto">
          <a:xfrm>
            <a:off x="7907338" y="1911350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81" name="Line 13"/>
          <p:cNvSpPr>
            <a:spLocks noChangeShapeType="1"/>
          </p:cNvSpPr>
          <p:nvPr/>
        </p:nvSpPr>
        <p:spPr bwMode="auto">
          <a:xfrm flipH="1">
            <a:off x="7797800" y="2092325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82" name="Line 14"/>
          <p:cNvSpPr>
            <a:spLocks noChangeShapeType="1"/>
          </p:cNvSpPr>
          <p:nvPr/>
        </p:nvSpPr>
        <p:spPr bwMode="auto">
          <a:xfrm>
            <a:off x="7886700" y="2651125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333500"/>
            <a:ext cx="8401050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tabLst>
                <a:tab pos="1171575" algn="l"/>
              </a:tabLst>
              <a:defRPr/>
            </a:pPr>
            <a:endParaRPr kumimoji="0" lang="en-IE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boo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9784" y="303105"/>
            <a:ext cx="4646160" cy="6096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FCFDC-1226-4AB2-B323-A2B4AF0807B0}" type="slidenum">
              <a:rPr lang="en-US"/>
              <a:pPr/>
              <a:t>70</a:t>
            </a:fld>
            <a:endParaRPr lang="en-US"/>
          </a:p>
        </p:txBody>
      </p:sp>
      <p:sp>
        <p:nvSpPr>
          <p:cNvPr id="1628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Examples: Adjacency and Path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62820" name="Rectangle 4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/>
              <a:t>0</a:t>
            </a:r>
            <a:r>
              <a:rPr lang="en-US" sz="800"/>
              <a:t>1,1</a:t>
            </a:r>
            <a:r>
              <a:rPr lang="en-US"/>
              <a:t>  1</a:t>
            </a:r>
            <a:r>
              <a:rPr lang="en-US" sz="800"/>
              <a:t>1,2</a:t>
            </a:r>
            <a:r>
              <a:rPr lang="en-US"/>
              <a:t>  1</a:t>
            </a:r>
            <a:r>
              <a:rPr lang="en-US" sz="800"/>
              <a:t>1,3</a:t>
            </a:r>
            <a:r>
              <a:rPr lang="en-US"/>
              <a:t>            0   1   1                 0   1   1</a:t>
            </a:r>
          </a:p>
          <a:p>
            <a:pPr>
              <a:buFont typeface="Arial" pitchFamily="34" charset="0"/>
              <a:buNone/>
            </a:pPr>
            <a:r>
              <a:rPr lang="en-US"/>
              <a:t>0</a:t>
            </a:r>
            <a:r>
              <a:rPr lang="en-US" sz="800"/>
              <a:t>2,1</a:t>
            </a:r>
            <a:r>
              <a:rPr lang="en-US"/>
              <a:t>  2</a:t>
            </a:r>
            <a:r>
              <a:rPr lang="en-US" sz="800"/>
              <a:t>2,2</a:t>
            </a:r>
            <a:r>
              <a:rPr lang="en-US"/>
              <a:t>  0</a:t>
            </a:r>
            <a:r>
              <a:rPr lang="en-US" sz="800"/>
              <a:t>2,3</a:t>
            </a:r>
            <a:r>
              <a:rPr lang="en-US"/>
              <a:t>            0   2   0                 0   2   0</a:t>
            </a:r>
          </a:p>
          <a:p>
            <a:pPr>
              <a:buFont typeface="Arial" pitchFamily="34" charset="0"/>
              <a:buNone/>
            </a:pPr>
            <a:r>
              <a:rPr lang="en-US"/>
              <a:t>0</a:t>
            </a:r>
            <a:r>
              <a:rPr lang="en-US" sz="800"/>
              <a:t>3,1</a:t>
            </a:r>
            <a:r>
              <a:rPr lang="en-US"/>
              <a:t>  0</a:t>
            </a:r>
            <a:r>
              <a:rPr lang="en-US" sz="800"/>
              <a:t>3,2</a:t>
            </a:r>
            <a:r>
              <a:rPr lang="en-US"/>
              <a:t>  1</a:t>
            </a:r>
            <a:r>
              <a:rPr lang="en-US" sz="800"/>
              <a:t>3,3</a:t>
            </a:r>
            <a:r>
              <a:rPr lang="en-US"/>
              <a:t>            0   0   1                 0   0   1</a:t>
            </a:r>
          </a:p>
          <a:p>
            <a:pPr>
              <a:buFont typeface="Arial" pitchFamily="34" charset="0"/>
              <a:buNone/>
            </a:pPr>
            <a:endParaRPr lang="en-US"/>
          </a:p>
        </p:txBody>
      </p:sp>
      <p:sp>
        <p:nvSpPr>
          <p:cNvPr id="162821" name="Text Box 5"/>
          <p:cNvSpPr txBox="1">
            <a:spLocks noChangeArrowheads="1"/>
          </p:cNvSpPr>
          <p:nvPr/>
        </p:nvSpPr>
        <p:spPr bwMode="auto">
          <a:xfrm>
            <a:off x="3297238" y="957263"/>
            <a:ext cx="17700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V = {1, 2}</a:t>
            </a:r>
          </a:p>
          <a:p>
            <a:endParaRPr lang="en-US" sz="2400" b="1"/>
          </a:p>
        </p:txBody>
      </p:sp>
      <p:sp>
        <p:nvSpPr>
          <p:cNvPr id="162822" name="Line 6"/>
          <p:cNvSpPr>
            <a:spLocks noChangeShapeType="1"/>
          </p:cNvSpPr>
          <p:nvPr/>
        </p:nvSpPr>
        <p:spPr bwMode="auto">
          <a:xfrm>
            <a:off x="4325938" y="1901825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23" name="Line 7"/>
          <p:cNvSpPr>
            <a:spLocks noChangeShapeType="1"/>
          </p:cNvSpPr>
          <p:nvPr/>
        </p:nvSpPr>
        <p:spPr bwMode="auto">
          <a:xfrm flipH="1">
            <a:off x="4202113" y="2082800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24" name="Line 8"/>
          <p:cNvSpPr>
            <a:spLocks noChangeShapeType="1"/>
          </p:cNvSpPr>
          <p:nvPr/>
        </p:nvSpPr>
        <p:spPr bwMode="auto">
          <a:xfrm flipV="1">
            <a:off x="4310063" y="2060575"/>
            <a:ext cx="392112" cy="276225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25" name="Line 9"/>
          <p:cNvSpPr>
            <a:spLocks noChangeShapeType="1"/>
          </p:cNvSpPr>
          <p:nvPr/>
        </p:nvSpPr>
        <p:spPr bwMode="auto">
          <a:xfrm>
            <a:off x="4291013" y="2670175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26" name="Text Box 10"/>
          <p:cNvSpPr txBox="1">
            <a:spLocks noChangeArrowheads="1"/>
          </p:cNvSpPr>
          <p:nvPr/>
        </p:nvSpPr>
        <p:spPr bwMode="auto">
          <a:xfrm>
            <a:off x="3349625" y="3481388"/>
            <a:ext cx="1841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8-adjacent</a:t>
            </a:r>
          </a:p>
        </p:txBody>
      </p:sp>
      <p:sp>
        <p:nvSpPr>
          <p:cNvPr id="162827" name="Text Box 11"/>
          <p:cNvSpPr txBox="1">
            <a:spLocks noChangeArrowheads="1"/>
          </p:cNvSpPr>
          <p:nvPr/>
        </p:nvSpPr>
        <p:spPr bwMode="auto">
          <a:xfrm>
            <a:off x="6888163" y="3462338"/>
            <a:ext cx="19383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m-adjacent</a:t>
            </a:r>
          </a:p>
          <a:p>
            <a:endParaRPr lang="en-US" sz="2400" b="1"/>
          </a:p>
        </p:txBody>
      </p:sp>
      <p:sp>
        <p:nvSpPr>
          <p:cNvPr id="162828" name="Line 12"/>
          <p:cNvSpPr>
            <a:spLocks noChangeShapeType="1"/>
          </p:cNvSpPr>
          <p:nvPr/>
        </p:nvSpPr>
        <p:spPr bwMode="auto">
          <a:xfrm>
            <a:off x="7907338" y="1911350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29" name="Line 13"/>
          <p:cNvSpPr>
            <a:spLocks noChangeShapeType="1"/>
          </p:cNvSpPr>
          <p:nvPr/>
        </p:nvSpPr>
        <p:spPr bwMode="auto">
          <a:xfrm flipH="1">
            <a:off x="7797800" y="2092325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30" name="Line 14"/>
          <p:cNvSpPr>
            <a:spLocks noChangeShapeType="1"/>
          </p:cNvSpPr>
          <p:nvPr/>
        </p:nvSpPr>
        <p:spPr bwMode="auto">
          <a:xfrm>
            <a:off x="7886700" y="2651125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31" name="Text Box 15"/>
          <p:cNvSpPr txBox="1">
            <a:spLocks noChangeArrowheads="1"/>
          </p:cNvSpPr>
          <p:nvPr/>
        </p:nvSpPr>
        <p:spPr bwMode="auto">
          <a:xfrm>
            <a:off x="531813" y="4214813"/>
            <a:ext cx="366395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71475" indent="-371475"/>
            <a:r>
              <a:rPr lang="en-US" sz="2000"/>
              <a:t>The 8-path from (1,3) to (3,3):</a:t>
            </a:r>
          </a:p>
          <a:p>
            <a:pPr marL="371475" indent="-371475">
              <a:buFontTx/>
              <a:buAutoNum type="romanLcParenBoth"/>
            </a:pPr>
            <a:r>
              <a:rPr lang="en-US"/>
              <a:t>(1,3), (1,2), (2,2), (3,3)</a:t>
            </a:r>
          </a:p>
          <a:p>
            <a:pPr marL="371475" indent="-371475">
              <a:buFontTx/>
              <a:buAutoNum type="romanLcParenBoth"/>
            </a:pPr>
            <a:r>
              <a:rPr lang="en-US"/>
              <a:t>(1,3), (2,2), (3,3)</a:t>
            </a:r>
          </a:p>
        </p:txBody>
      </p:sp>
      <p:sp>
        <p:nvSpPr>
          <p:cNvPr id="162832" name="Text Box 16"/>
          <p:cNvSpPr txBox="1">
            <a:spLocks noChangeArrowheads="1"/>
          </p:cNvSpPr>
          <p:nvPr/>
        </p:nvSpPr>
        <p:spPr bwMode="auto">
          <a:xfrm>
            <a:off x="4884738" y="4252913"/>
            <a:ext cx="3738562" cy="67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71475" indent="-371475"/>
            <a:r>
              <a:rPr lang="en-US" sz="2000"/>
              <a:t>The m-path from (1,3) to (3,3):</a:t>
            </a:r>
          </a:p>
          <a:p>
            <a:pPr marL="371475" indent="-371475"/>
            <a:r>
              <a:rPr lang="en-US"/>
              <a:t>(1,3), (1,2), (2,2), (3,3)</a:t>
            </a:r>
          </a:p>
        </p:txBody>
      </p:sp>
      <p:sp>
        <p:nvSpPr>
          <p:cNvPr id="162833" name="Oval 17"/>
          <p:cNvSpPr>
            <a:spLocks noChangeArrowheads="1"/>
          </p:cNvSpPr>
          <p:nvPr/>
        </p:nvSpPr>
        <p:spPr bwMode="auto">
          <a:xfrm>
            <a:off x="4576763" y="1662113"/>
            <a:ext cx="566737" cy="581025"/>
          </a:xfrm>
          <a:prstGeom prst="ellipse">
            <a:avLst/>
          </a:prstGeom>
          <a:solidFill>
            <a:srgbClr val="FF0000">
              <a:alpha val="17999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2834" name="Oval 18"/>
          <p:cNvSpPr>
            <a:spLocks noChangeArrowheads="1"/>
          </p:cNvSpPr>
          <p:nvPr/>
        </p:nvSpPr>
        <p:spPr bwMode="auto">
          <a:xfrm>
            <a:off x="4572000" y="2771775"/>
            <a:ext cx="566738" cy="581025"/>
          </a:xfrm>
          <a:prstGeom prst="ellipse">
            <a:avLst/>
          </a:prstGeom>
          <a:solidFill>
            <a:srgbClr val="FF0000">
              <a:alpha val="17999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2835" name="Oval 19"/>
          <p:cNvSpPr>
            <a:spLocks noChangeArrowheads="1"/>
          </p:cNvSpPr>
          <p:nvPr/>
        </p:nvSpPr>
        <p:spPr bwMode="auto">
          <a:xfrm>
            <a:off x="8158163" y="1657350"/>
            <a:ext cx="566737" cy="581025"/>
          </a:xfrm>
          <a:prstGeom prst="ellipse">
            <a:avLst/>
          </a:prstGeom>
          <a:solidFill>
            <a:srgbClr val="FF0000">
              <a:alpha val="17999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2836" name="Oval 20"/>
          <p:cNvSpPr>
            <a:spLocks noChangeArrowheads="1"/>
          </p:cNvSpPr>
          <p:nvPr/>
        </p:nvSpPr>
        <p:spPr bwMode="auto">
          <a:xfrm>
            <a:off x="8153400" y="2767013"/>
            <a:ext cx="566738" cy="581025"/>
          </a:xfrm>
          <a:prstGeom prst="ellipse">
            <a:avLst/>
          </a:prstGeom>
          <a:solidFill>
            <a:srgbClr val="FF0000">
              <a:alpha val="17999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2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2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62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62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2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162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31" grpId="0"/>
      <p:bldP spid="162832" grpId="0"/>
      <p:bldP spid="162833" grpId="0" animBg="1"/>
      <p:bldP spid="162834" grpId="0" animBg="1"/>
      <p:bldP spid="162835" grpId="0" animBg="1"/>
      <p:bldP spid="16283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3E78-B17B-4EE6-98DF-FD273DF9F8BA}" type="slidenum">
              <a:rPr lang="en-US"/>
              <a:pPr/>
              <a:t>71</a:t>
            </a:fld>
            <a:endParaRPr lang="en-US"/>
          </a:p>
        </p:txBody>
      </p:sp>
      <p:sp>
        <p:nvSpPr>
          <p:cNvPr id="1658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65892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>
                <a:effectLst/>
              </a:rPr>
              <a:t>Connected in S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Let S represent a subset of pixels in an image. Two pixels p with coordinates (x</a:t>
            </a:r>
            <a:r>
              <a:rPr lang="en-US" sz="2400" baseline="-25000">
                <a:effectLst/>
              </a:rPr>
              <a:t>0</a:t>
            </a:r>
            <a:r>
              <a:rPr lang="en-US" sz="2400">
                <a:effectLst/>
              </a:rPr>
              <a:t>, y</a:t>
            </a:r>
            <a:r>
              <a:rPr lang="en-US" sz="2400" baseline="-25000">
                <a:effectLst/>
              </a:rPr>
              <a:t>0</a:t>
            </a:r>
            <a:r>
              <a:rPr lang="en-US" sz="2400">
                <a:effectLst/>
              </a:rPr>
              <a:t>) and q with coordinates (x</a:t>
            </a:r>
            <a:r>
              <a:rPr lang="en-US" sz="2400" baseline="-25000">
                <a:effectLst/>
              </a:rPr>
              <a:t>n</a:t>
            </a:r>
            <a:r>
              <a:rPr lang="en-US" sz="2400">
                <a:effectLst/>
              </a:rPr>
              <a:t>, y</a:t>
            </a:r>
            <a:r>
              <a:rPr lang="en-US" sz="2400" baseline="-25000">
                <a:effectLst/>
              </a:rPr>
              <a:t>n</a:t>
            </a:r>
            <a:r>
              <a:rPr lang="en-US" sz="2400">
                <a:effectLst/>
              </a:rPr>
              <a:t>) are said to be </a:t>
            </a:r>
            <a:r>
              <a:rPr lang="en-US" sz="2400" b="1">
                <a:effectLst/>
              </a:rPr>
              <a:t>connected in S</a:t>
            </a:r>
            <a:r>
              <a:rPr lang="en-US" sz="2400">
                <a:effectLst/>
              </a:rPr>
              <a:t> if there exists a path </a:t>
            </a: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    (x</a:t>
            </a:r>
            <a:r>
              <a:rPr lang="en-US" sz="2400" baseline="-25000">
                <a:effectLst/>
              </a:rPr>
              <a:t>0</a:t>
            </a:r>
            <a:r>
              <a:rPr lang="en-US" sz="2400">
                <a:effectLst/>
              </a:rPr>
              <a:t>, y</a:t>
            </a:r>
            <a:r>
              <a:rPr lang="en-US" sz="2400" baseline="-25000">
                <a:effectLst/>
              </a:rPr>
              <a:t>0</a:t>
            </a:r>
            <a:r>
              <a:rPr lang="en-US" sz="2400">
                <a:effectLst/>
              </a:rPr>
              <a:t>), (x</a:t>
            </a:r>
            <a:r>
              <a:rPr lang="en-US" sz="2400" baseline="-25000">
                <a:effectLst/>
              </a:rPr>
              <a:t>1</a:t>
            </a:r>
            <a:r>
              <a:rPr lang="en-US" sz="2400">
                <a:effectLst/>
              </a:rPr>
              <a:t>, y</a:t>
            </a:r>
            <a:r>
              <a:rPr lang="en-US" sz="2400" baseline="-25000">
                <a:effectLst/>
              </a:rPr>
              <a:t>1</a:t>
            </a:r>
            <a:r>
              <a:rPr lang="en-US" sz="2400">
                <a:effectLst/>
              </a:rPr>
              <a:t>), …, (x</a:t>
            </a:r>
            <a:r>
              <a:rPr lang="en-US" sz="2400" baseline="-25000">
                <a:effectLst/>
              </a:rPr>
              <a:t>n</a:t>
            </a:r>
            <a:r>
              <a:rPr lang="en-US" sz="2400">
                <a:effectLst/>
              </a:rPr>
              <a:t>, y</a:t>
            </a:r>
            <a:r>
              <a:rPr lang="en-US" sz="2400" baseline="-25000">
                <a:effectLst/>
              </a:rPr>
              <a:t>n</a:t>
            </a:r>
            <a:r>
              <a:rPr lang="en-US" sz="2400">
                <a:effectLst/>
              </a:rPr>
              <a:t>)</a:t>
            </a:r>
          </a:p>
          <a:p>
            <a:pPr>
              <a:buFont typeface="Wingdings" pitchFamily="2" charset="2"/>
              <a:buNone/>
            </a:pPr>
            <a:endParaRPr lang="en-US" sz="2400">
              <a:effectLst/>
            </a:endParaRPr>
          </a:p>
          <a:p>
            <a:pPr>
              <a:buFont typeface="Wingdings" pitchFamily="2" charset="2"/>
              <a:buNone/>
            </a:pPr>
            <a:r>
              <a:rPr lang="en-US" sz="2400">
                <a:effectLst/>
              </a:rPr>
              <a:t>    Where</a:t>
            </a:r>
          </a:p>
          <a:p>
            <a:pPr>
              <a:buFont typeface="Wingdings" pitchFamily="2" charset="2"/>
              <a:buChar char="Ø"/>
            </a:pPr>
            <a:endParaRPr lang="en-US" sz="2400">
              <a:effectLst/>
            </a:endParaRPr>
          </a:p>
          <a:p>
            <a:pPr>
              <a:buFont typeface="Wingdings" pitchFamily="2" charset="2"/>
              <a:buNone/>
            </a:pPr>
            <a:endParaRPr lang="en-US" sz="2400">
              <a:effectLst/>
            </a:endParaRPr>
          </a:p>
          <a:p>
            <a:pPr>
              <a:buFont typeface="Wingdings" pitchFamily="2" charset="2"/>
              <a:buNone/>
            </a:pPr>
            <a:endParaRPr lang="en-US" sz="2400">
              <a:effectLst/>
            </a:endParaRPr>
          </a:p>
        </p:txBody>
      </p:sp>
      <p:graphicFrame>
        <p:nvGraphicFramePr>
          <p:cNvPr id="165894" name="Object 6"/>
          <p:cNvGraphicFramePr>
            <a:graphicFrameLocks noChangeAspect="1"/>
          </p:cNvGraphicFramePr>
          <p:nvPr/>
        </p:nvGraphicFramePr>
        <p:xfrm>
          <a:off x="1981200" y="4402138"/>
          <a:ext cx="3587750" cy="571500"/>
        </p:xfrm>
        <a:graphic>
          <a:graphicData uri="http://schemas.openxmlformats.org/presentationml/2006/ole">
            <p:oleObj spid="_x0000_s236546" name="Equation" r:id="rId3" imgW="143496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D3BE-69C2-47A2-83F1-C0172F20AFF5}" type="slidenum">
              <a:rPr lang="en-US"/>
              <a:pPr/>
              <a:t>72</a:t>
            </a:fld>
            <a:endParaRPr lang="en-US"/>
          </a:p>
        </p:txBody>
      </p:sp>
      <p:sp>
        <p:nvSpPr>
          <p:cNvPr id="1669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66916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2000">
                <a:effectLst/>
              </a:rPr>
              <a:t>Let S represent a subset of pixels in an image 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endParaRPr lang="en-US" sz="2000">
              <a:effectLst/>
            </a:endParaRPr>
          </a:p>
          <a:p>
            <a:pPr>
              <a:lnSpc>
                <a:spcPct val="90000"/>
              </a:lnSpc>
            </a:pPr>
            <a:r>
              <a:rPr lang="en-US" sz="2000">
                <a:effectLst/>
              </a:rPr>
              <a:t>For every pixel </a:t>
            </a:r>
            <a:r>
              <a:rPr lang="en-US" sz="2000" i="1">
                <a:effectLst/>
              </a:rPr>
              <a:t>p </a:t>
            </a:r>
            <a:r>
              <a:rPr lang="en-US" sz="2000">
                <a:effectLst/>
              </a:rPr>
              <a:t>in S, the set of pixels in S that are connected to </a:t>
            </a:r>
            <a:r>
              <a:rPr lang="en-US" sz="2000" i="1">
                <a:effectLst/>
              </a:rPr>
              <a:t>p </a:t>
            </a:r>
            <a:r>
              <a:rPr lang="en-US" sz="2000">
                <a:effectLst/>
              </a:rPr>
              <a:t>is called a </a:t>
            </a:r>
            <a:r>
              <a:rPr lang="en-US" sz="2000" b="1" i="1">
                <a:effectLst/>
              </a:rPr>
              <a:t>connected component</a:t>
            </a:r>
            <a:r>
              <a:rPr lang="en-US" sz="2000" i="1">
                <a:effectLst/>
              </a:rPr>
              <a:t> </a:t>
            </a:r>
            <a:r>
              <a:rPr lang="en-US" sz="2000">
                <a:effectLst/>
              </a:rPr>
              <a:t>of S.</a:t>
            </a:r>
          </a:p>
          <a:p>
            <a:pPr>
              <a:lnSpc>
                <a:spcPct val="90000"/>
              </a:lnSpc>
            </a:pPr>
            <a:endParaRPr lang="en-US" sz="2000">
              <a:effectLst/>
            </a:endParaRPr>
          </a:p>
          <a:p>
            <a:pPr>
              <a:lnSpc>
                <a:spcPct val="90000"/>
              </a:lnSpc>
            </a:pPr>
            <a:r>
              <a:rPr lang="en-US" sz="2000">
                <a:effectLst/>
              </a:rPr>
              <a:t>If S has only one connected component, then S is called </a:t>
            </a:r>
            <a:r>
              <a:rPr lang="en-US" sz="2000" b="1" i="1">
                <a:effectLst/>
              </a:rPr>
              <a:t>Connected Set</a:t>
            </a:r>
            <a:r>
              <a:rPr lang="en-US" sz="2000" b="1">
                <a:effectLst/>
              </a:rPr>
              <a:t>.</a:t>
            </a:r>
          </a:p>
          <a:p>
            <a:pPr>
              <a:lnSpc>
                <a:spcPct val="90000"/>
              </a:lnSpc>
            </a:pPr>
            <a:endParaRPr lang="en-US" sz="2000" b="1">
              <a:effectLst/>
            </a:endParaRPr>
          </a:p>
          <a:p>
            <a:pPr>
              <a:lnSpc>
                <a:spcPct val="90000"/>
              </a:lnSpc>
            </a:pPr>
            <a:r>
              <a:rPr lang="en-US" sz="2000">
                <a:effectLst/>
              </a:rPr>
              <a:t>We call R a </a:t>
            </a:r>
            <a:r>
              <a:rPr lang="en-US" sz="2000" b="1">
                <a:effectLst/>
              </a:rPr>
              <a:t>region</a:t>
            </a:r>
            <a:r>
              <a:rPr lang="en-US" sz="2000">
                <a:effectLst/>
              </a:rPr>
              <a:t> of the image if R is a connected set</a:t>
            </a:r>
          </a:p>
          <a:p>
            <a:pPr>
              <a:lnSpc>
                <a:spcPct val="90000"/>
              </a:lnSpc>
            </a:pPr>
            <a:endParaRPr lang="en-US" sz="2000">
              <a:effectLst/>
            </a:endParaRPr>
          </a:p>
          <a:p>
            <a:pPr>
              <a:lnSpc>
                <a:spcPct val="90000"/>
              </a:lnSpc>
            </a:pPr>
            <a:r>
              <a:rPr lang="en-US" sz="2000">
                <a:effectLst/>
              </a:rPr>
              <a:t>Two regions, R</a:t>
            </a:r>
            <a:r>
              <a:rPr lang="en-US" sz="2000" baseline="-25000">
                <a:effectLst/>
              </a:rPr>
              <a:t>i</a:t>
            </a:r>
            <a:r>
              <a:rPr lang="en-US" sz="2000">
                <a:effectLst/>
              </a:rPr>
              <a:t> and R</a:t>
            </a:r>
            <a:r>
              <a:rPr lang="en-US" sz="2000" baseline="-25000">
                <a:effectLst/>
              </a:rPr>
              <a:t>j</a:t>
            </a:r>
            <a:r>
              <a:rPr lang="en-US" sz="2000">
                <a:effectLst/>
              </a:rPr>
              <a:t> are said to be</a:t>
            </a:r>
            <a:r>
              <a:rPr lang="en-US" sz="2000" b="1" i="1">
                <a:effectLst/>
              </a:rPr>
              <a:t> adjacent</a:t>
            </a:r>
            <a:r>
              <a:rPr lang="en-US" sz="2000">
                <a:effectLst/>
              </a:rPr>
              <a:t> if their union forms a connected set. </a:t>
            </a:r>
          </a:p>
          <a:p>
            <a:pPr>
              <a:lnSpc>
                <a:spcPct val="90000"/>
              </a:lnSpc>
            </a:pPr>
            <a:r>
              <a:rPr lang="en-US" sz="2000">
                <a:effectLst/>
              </a:rPr>
              <a:t>Regions that are not to be adjacent are said to be </a:t>
            </a:r>
            <a:r>
              <a:rPr lang="en-US" sz="2000" b="1" i="1">
                <a:effectLst/>
              </a:rPr>
              <a:t>disjoint.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000" b="1" i="1">
              <a:effectLst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00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6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69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669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69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D3BE-69C2-47A2-83F1-C0172F20AFF5}" type="slidenum">
              <a:rPr lang="en-US"/>
              <a:pPr/>
              <a:t>73</a:t>
            </a:fld>
            <a:endParaRPr lang="en-US"/>
          </a:p>
        </p:txBody>
      </p:sp>
      <p:sp>
        <p:nvSpPr>
          <p:cNvPr id="1669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pic>
        <p:nvPicPr>
          <p:cNvPr id="360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342" y="1660979"/>
            <a:ext cx="7808175" cy="347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D3BE-69C2-47A2-83F1-C0172F20AFF5}" type="slidenum">
              <a:rPr lang="en-US"/>
              <a:pPr/>
              <a:t>74</a:t>
            </a:fld>
            <a:endParaRPr lang="en-US"/>
          </a:p>
        </p:txBody>
      </p:sp>
      <p:sp>
        <p:nvSpPr>
          <p:cNvPr id="1669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pic>
        <p:nvPicPr>
          <p:cNvPr id="362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78881"/>
            <a:ext cx="8685260" cy="3747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D3BE-69C2-47A2-83F1-C0172F20AFF5}" type="slidenum">
              <a:rPr lang="en-US"/>
              <a:pPr/>
              <a:t>75</a:t>
            </a:fld>
            <a:endParaRPr lang="en-US"/>
          </a:p>
        </p:txBody>
      </p:sp>
      <p:sp>
        <p:nvSpPr>
          <p:cNvPr id="1669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pic>
        <p:nvPicPr>
          <p:cNvPr id="363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83606"/>
            <a:ext cx="9202111" cy="2969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D3BE-69C2-47A2-83F1-C0172F20AFF5}" type="slidenum">
              <a:rPr lang="en-US"/>
              <a:pPr/>
              <a:t>76</a:t>
            </a:fld>
            <a:endParaRPr lang="en-US"/>
          </a:p>
        </p:txBody>
      </p:sp>
      <p:sp>
        <p:nvSpPr>
          <p:cNvPr id="1669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8" name="Rectangle 7"/>
          <p:cNvSpPr/>
          <p:nvPr/>
        </p:nvSpPr>
        <p:spPr>
          <a:xfrm>
            <a:off x="892628" y="1422178"/>
            <a:ext cx="662577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BW = </a:t>
            </a:r>
            <a:r>
              <a:rPr lang="en-US" sz="3200" dirty="0" err="1" smtClean="0"/>
              <a:t>imread</a:t>
            </a:r>
            <a:r>
              <a:rPr lang="en-US" sz="3200" dirty="0" smtClean="0"/>
              <a:t>('text.png');</a:t>
            </a:r>
          </a:p>
          <a:p>
            <a:r>
              <a:rPr lang="en-US" sz="3200" dirty="0" err="1" smtClean="0"/>
              <a:t>imshow</a:t>
            </a:r>
            <a:r>
              <a:rPr lang="en-US" sz="3200" dirty="0" smtClean="0"/>
              <a:t>(BW);</a:t>
            </a:r>
          </a:p>
          <a:p>
            <a:r>
              <a:rPr lang="en-US" sz="3200" dirty="0" smtClean="0"/>
              <a:t>CC = </a:t>
            </a:r>
            <a:r>
              <a:rPr lang="en-US" sz="3200" dirty="0" err="1" smtClean="0"/>
              <a:t>bwconncomp</a:t>
            </a:r>
            <a:r>
              <a:rPr lang="en-US" sz="3200" dirty="0" smtClean="0"/>
              <a:t>(BW);</a:t>
            </a:r>
          </a:p>
          <a:p>
            <a:r>
              <a:rPr lang="en-US" sz="3200" dirty="0" err="1" smtClean="0"/>
              <a:t>numPixels</a:t>
            </a:r>
            <a:r>
              <a:rPr lang="en-US" sz="3200" dirty="0" smtClean="0"/>
              <a:t> = </a:t>
            </a:r>
            <a:r>
              <a:rPr lang="en-US" sz="3200" dirty="0" err="1" smtClean="0"/>
              <a:t>cellfun</a:t>
            </a:r>
            <a:r>
              <a:rPr lang="en-US" sz="3200" dirty="0" smtClean="0"/>
              <a:t>(@</a:t>
            </a:r>
            <a:r>
              <a:rPr lang="en-US" sz="3200" dirty="0" err="1" smtClean="0"/>
              <a:t>numel,CC.PixelIdxList</a:t>
            </a:r>
            <a:r>
              <a:rPr lang="en-US" sz="3200" dirty="0" smtClean="0"/>
              <a:t>);</a:t>
            </a:r>
          </a:p>
          <a:p>
            <a:r>
              <a:rPr lang="en-US" sz="3200" dirty="0" smtClean="0"/>
              <a:t>[</a:t>
            </a:r>
            <a:r>
              <a:rPr lang="en-US" sz="3200" dirty="0" err="1" smtClean="0"/>
              <a:t>biggest,idx</a:t>
            </a:r>
            <a:r>
              <a:rPr lang="en-US" sz="3200" dirty="0" smtClean="0"/>
              <a:t>] = max(</a:t>
            </a:r>
            <a:r>
              <a:rPr lang="en-US" sz="3200" dirty="0" err="1" smtClean="0"/>
              <a:t>numPixels</a:t>
            </a:r>
            <a:r>
              <a:rPr lang="en-US" sz="3200" dirty="0" smtClean="0"/>
              <a:t>);</a:t>
            </a:r>
          </a:p>
          <a:p>
            <a:r>
              <a:rPr lang="en-US" sz="3200" dirty="0" smtClean="0"/>
              <a:t>BW(</a:t>
            </a:r>
            <a:r>
              <a:rPr lang="en-US" sz="3200" dirty="0" err="1" smtClean="0"/>
              <a:t>CC.PixelIdxList</a:t>
            </a:r>
            <a:r>
              <a:rPr lang="en-US" sz="3200" dirty="0" smtClean="0"/>
              <a:t>{</a:t>
            </a:r>
            <a:r>
              <a:rPr lang="en-US" sz="3200" dirty="0" err="1" smtClean="0"/>
              <a:t>idx</a:t>
            </a:r>
            <a:r>
              <a:rPr lang="en-US" sz="3200" dirty="0" smtClean="0"/>
              <a:t>}) = 0;</a:t>
            </a:r>
          </a:p>
          <a:p>
            <a:r>
              <a:rPr lang="en-US" sz="3200" dirty="0" smtClean="0"/>
              <a:t>figure, </a:t>
            </a:r>
            <a:r>
              <a:rPr lang="en-US" sz="3200" dirty="0" err="1" smtClean="0"/>
              <a:t>imshow</a:t>
            </a:r>
            <a:r>
              <a:rPr lang="en-US" sz="3200" dirty="0" smtClean="0"/>
              <a:t>(BW);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196E1-8523-4C32-B8FB-BA681360E4F1}" type="slidenum">
              <a:rPr lang="en-US"/>
              <a:pPr/>
              <a:t>77</a:t>
            </a:fld>
            <a:endParaRPr lang="en-US"/>
          </a:p>
        </p:txBody>
      </p:sp>
      <p:sp>
        <p:nvSpPr>
          <p:cNvPr id="1679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67940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b="1">
                <a:effectLst/>
              </a:rPr>
              <a:t>Boundary (or border)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endParaRPr lang="en-US" sz="2000">
              <a:effectLst/>
            </a:endParaRP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000">
                <a:effectLst/>
              </a:rPr>
              <a:t>The </a:t>
            </a:r>
            <a:r>
              <a:rPr lang="en-US" sz="2000" b="1" i="1">
                <a:effectLst/>
              </a:rPr>
              <a:t>boundary </a:t>
            </a:r>
            <a:r>
              <a:rPr lang="en-US" sz="2000">
                <a:effectLst/>
              </a:rPr>
              <a:t>of the region R is the set of pixels in the region that have one or more neighbors that are not in R.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000">
                <a:effectLst/>
              </a:rPr>
              <a:t>If R happens to be an entire image, then its boundary is defined as the set of pixels in the first and last rows and columns of the image.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endParaRPr lang="en-US" sz="2000">
              <a:effectLst/>
            </a:endParaRPr>
          </a:p>
          <a:p>
            <a:pPr>
              <a:lnSpc>
                <a:spcPct val="90000"/>
              </a:lnSpc>
            </a:pPr>
            <a:r>
              <a:rPr lang="en-US" sz="2000" b="1">
                <a:effectLst/>
              </a:rPr>
              <a:t>Foreground and background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endParaRPr lang="en-US" sz="2000">
              <a:effectLst/>
            </a:endParaRP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000">
                <a:effectLst/>
              </a:rPr>
              <a:t>An image contains K disjoint regions, R</a:t>
            </a:r>
            <a:r>
              <a:rPr lang="en-US" sz="2000" i="1" baseline="-25000">
                <a:effectLst/>
              </a:rPr>
              <a:t>k</a:t>
            </a:r>
            <a:r>
              <a:rPr lang="en-US" sz="2000">
                <a:effectLst/>
              </a:rPr>
              <a:t>, </a:t>
            </a:r>
            <a:r>
              <a:rPr lang="en-US" sz="2000" i="1">
                <a:effectLst/>
              </a:rPr>
              <a:t>k</a:t>
            </a:r>
            <a:r>
              <a:rPr lang="en-US" sz="2000">
                <a:effectLst/>
              </a:rPr>
              <a:t> = 1, 2, …, K. Let R</a:t>
            </a:r>
            <a:r>
              <a:rPr lang="en-US" sz="2000" baseline="-25000">
                <a:effectLst/>
              </a:rPr>
              <a:t>u</a:t>
            </a:r>
            <a:r>
              <a:rPr lang="en-US" sz="2000">
                <a:effectLst/>
              </a:rPr>
              <a:t> denote the union of all the K regions, and let (R</a:t>
            </a:r>
            <a:r>
              <a:rPr lang="en-US" sz="2000" baseline="-25000">
                <a:effectLst/>
              </a:rPr>
              <a:t>u</a:t>
            </a:r>
            <a:r>
              <a:rPr lang="en-US" sz="2000">
                <a:effectLst/>
              </a:rPr>
              <a:t>)</a:t>
            </a:r>
            <a:r>
              <a:rPr lang="en-US" sz="2000" baseline="30000">
                <a:effectLst/>
              </a:rPr>
              <a:t>c </a:t>
            </a:r>
            <a:r>
              <a:rPr lang="en-US" sz="2000">
                <a:effectLst/>
              </a:rPr>
              <a:t>denote its complement.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 baseline="30000">
                <a:effectLst/>
              </a:rPr>
              <a:t>      </a:t>
            </a:r>
            <a:r>
              <a:rPr lang="en-US" sz="2000">
                <a:effectLst/>
              </a:rPr>
              <a:t>All the points in R</a:t>
            </a:r>
            <a:r>
              <a:rPr lang="en-US" sz="2000" baseline="-25000">
                <a:effectLst/>
              </a:rPr>
              <a:t>u </a:t>
            </a:r>
            <a:r>
              <a:rPr lang="en-US" sz="2000">
                <a:effectLst/>
              </a:rPr>
              <a:t>is called </a:t>
            </a:r>
            <a:r>
              <a:rPr lang="en-US" sz="2000" b="1">
                <a:effectLst/>
              </a:rPr>
              <a:t>foreground</a:t>
            </a:r>
            <a:r>
              <a:rPr lang="en-US" sz="2000">
                <a:effectLst/>
              </a:rPr>
              <a:t>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>
                <a:effectLst/>
              </a:rPr>
              <a:t>    All the points in (R</a:t>
            </a:r>
            <a:r>
              <a:rPr lang="en-US" sz="2000" baseline="-25000">
                <a:effectLst/>
              </a:rPr>
              <a:t>u</a:t>
            </a:r>
            <a:r>
              <a:rPr lang="en-US" sz="2000">
                <a:effectLst/>
              </a:rPr>
              <a:t>)</a:t>
            </a:r>
            <a:r>
              <a:rPr lang="en-US" sz="2000" baseline="30000">
                <a:effectLst/>
              </a:rPr>
              <a:t>c</a:t>
            </a:r>
            <a:r>
              <a:rPr lang="en-US" sz="2000" baseline="-25000">
                <a:effectLst/>
              </a:rPr>
              <a:t> </a:t>
            </a:r>
            <a:r>
              <a:rPr lang="en-US" sz="2000">
                <a:effectLst/>
              </a:rPr>
              <a:t>is called </a:t>
            </a:r>
            <a:r>
              <a:rPr lang="en-US" sz="2000" b="1">
                <a:effectLst/>
              </a:rPr>
              <a:t>background</a:t>
            </a:r>
            <a:r>
              <a:rPr lang="en-US" sz="2000">
                <a:effectLst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40FC-5CAB-479C-8BF6-DF311E975124}" type="slidenum">
              <a:rPr lang="en-US"/>
              <a:pPr/>
              <a:t>78</a:t>
            </a:fld>
            <a:endParaRPr lang="en-US"/>
          </a:p>
        </p:txBody>
      </p:sp>
      <p:sp>
        <p:nvSpPr>
          <p:cNvPr id="1689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Question 1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68964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>
                <a:effectLst/>
              </a:rPr>
              <a:t>In the following arrangement of pixels, are the two regions (of 1s) adjacent? (if 8-adjacency is used)</a:t>
            </a:r>
          </a:p>
          <a:p>
            <a:endParaRPr lang="en-US" sz="2400" b="1">
              <a:effectLst/>
            </a:endParaRP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1      1      1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1      0      1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0      1      0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0      0      1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1      1      1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1      1      1</a:t>
            </a:r>
          </a:p>
        </p:txBody>
      </p:sp>
      <p:sp>
        <p:nvSpPr>
          <p:cNvPr id="168966" name="Rectangle 6"/>
          <p:cNvSpPr>
            <a:spLocks noChangeArrowheads="1"/>
          </p:cNvSpPr>
          <p:nvPr/>
        </p:nvSpPr>
        <p:spPr bwMode="auto">
          <a:xfrm>
            <a:off x="987425" y="2801938"/>
            <a:ext cx="1784350" cy="1276350"/>
          </a:xfrm>
          <a:prstGeom prst="rect">
            <a:avLst/>
          </a:prstGeom>
          <a:solidFill>
            <a:schemeClr val="accent1">
              <a:alpha val="11000"/>
            </a:schemeClr>
          </a:solidFill>
          <a:ln w="25400">
            <a:solidFill>
              <a:srgbClr val="9933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67" name="Rectangle 7"/>
          <p:cNvSpPr>
            <a:spLocks noChangeArrowheads="1"/>
          </p:cNvSpPr>
          <p:nvPr/>
        </p:nvSpPr>
        <p:spPr bwMode="auto">
          <a:xfrm>
            <a:off x="996950" y="4111625"/>
            <a:ext cx="1784350" cy="1276350"/>
          </a:xfrm>
          <a:prstGeom prst="rect">
            <a:avLst/>
          </a:prstGeom>
          <a:solidFill>
            <a:schemeClr val="accent1">
              <a:alpha val="23000"/>
            </a:schemeClr>
          </a:solidFill>
          <a:ln w="25400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68" name="AutoShape 8"/>
          <p:cNvSpPr>
            <a:spLocks noChangeArrowheads="1"/>
          </p:cNvSpPr>
          <p:nvPr/>
        </p:nvSpPr>
        <p:spPr bwMode="auto">
          <a:xfrm>
            <a:off x="3309938" y="2960688"/>
            <a:ext cx="1363662" cy="696912"/>
          </a:xfrm>
          <a:prstGeom prst="wedgeRoundRectCallout">
            <a:avLst>
              <a:gd name="adj1" fmla="val -88417"/>
              <a:gd name="adj2" fmla="val 71866"/>
              <a:gd name="adj3" fmla="val 16667"/>
            </a:avLst>
          </a:prstGeom>
          <a:solidFill>
            <a:srgbClr val="9933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Region 1</a:t>
            </a:r>
          </a:p>
        </p:txBody>
      </p:sp>
      <p:sp>
        <p:nvSpPr>
          <p:cNvPr id="168969" name="AutoShape 9"/>
          <p:cNvSpPr>
            <a:spLocks noChangeArrowheads="1"/>
          </p:cNvSpPr>
          <p:nvPr/>
        </p:nvSpPr>
        <p:spPr bwMode="auto">
          <a:xfrm>
            <a:off x="3290888" y="3998913"/>
            <a:ext cx="1363662" cy="696912"/>
          </a:xfrm>
          <a:prstGeom prst="wedgeRoundRectCallout">
            <a:avLst>
              <a:gd name="adj1" fmla="val -81898"/>
              <a:gd name="adj2" fmla="val 57060"/>
              <a:gd name="adj3" fmla="val 16667"/>
            </a:avLst>
          </a:prstGeom>
          <a:solidFill>
            <a:schemeClr val="accent1">
              <a:alpha val="39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Region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5DF8-E57E-4054-A484-A29CBB01C855}" type="slidenum">
              <a:rPr lang="en-US"/>
              <a:pPr/>
              <a:t>79</a:t>
            </a:fld>
            <a:endParaRPr lang="en-US"/>
          </a:p>
        </p:txBody>
      </p:sp>
      <p:sp>
        <p:nvSpPr>
          <p:cNvPr id="1699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Question 2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69988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>
                <a:effectLst/>
              </a:rPr>
              <a:t>In the following arrangement of pixels, are the two parts (of 1s) adjacent? (if 4-adjacency is used)</a:t>
            </a:r>
          </a:p>
          <a:p>
            <a:endParaRPr lang="en-US" sz="2400" b="1">
              <a:effectLst/>
            </a:endParaRP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1      1      1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1      0      1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0      1      0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0      0      1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1      1      1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1      1      1</a:t>
            </a:r>
          </a:p>
        </p:txBody>
      </p:sp>
      <p:sp>
        <p:nvSpPr>
          <p:cNvPr id="169989" name="Rectangle 5"/>
          <p:cNvSpPr>
            <a:spLocks noChangeArrowheads="1"/>
          </p:cNvSpPr>
          <p:nvPr/>
        </p:nvSpPr>
        <p:spPr bwMode="auto">
          <a:xfrm>
            <a:off x="987425" y="2801938"/>
            <a:ext cx="1784350" cy="1276350"/>
          </a:xfrm>
          <a:prstGeom prst="rect">
            <a:avLst/>
          </a:prstGeom>
          <a:solidFill>
            <a:schemeClr val="accent1">
              <a:alpha val="11000"/>
            </a:schemeClr>
          </a:solidFill>
          <a:ln w="25400">
            <a:solidFill>
              <a:srgbClr val="9933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9990" name="Rectangle 6"/>
          <p:cNvSpPr>
            <a:spLocks noChangeArrowheads="1"/>
          </p:cNvSpPr>
          <p:nvPr/>
        </p:nvSpPr>
        <p:spPr bwMode="auto">
          <a:xfrm>
            <a:off x="996950" y="4111625"/>
            <a:ext cx="1784350" cy="1276350"/>
          </a:xfrm>
          <a:prstGeom prst="rect">
            <a:avLst/>
          </a:prstGeom>
          <a:solidFill>
            <a:schemeClr val="accent1">
              <a:alpha val="23000"/>
            </a:schemeClr>
          </a:solidFill>
          <a:ln w="25400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9991" name="AutoShape 7"/>
          <p:cNvSpPr>
            <a:spLocks noChangeArrowheads="1"/>
          </p:cNvSpPr>
          <p:nvPr/>
        </p:nvSpPr>
        <p:spPr bwMode="auto">
          <a:xfrm>
            <a:off x="3309938" y="2960688"/>
            <a:ext cx="1363662" cy="696912"/>
          </a:xfrm>
          <a:prstGeom prst="wedgeRoundRectCallout">
            <a:avLst>
              <a:gd name="adj1" fmla="val -88417"/>
              <a:gd name="adj2" fmla="val 71866"/>
              <a:gd name="adj3" fmla="val 16667"/>
            </a:avLst>
          </a:prstGeom>
          <a:solidFill>
            <a:srgbClr val="9933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Part 1</a:t>
            </a:r>
          </a:p>
        </p:txBody>
      </p:sp>
      <p:sp>
        <p:nvSpPr>
          <p:cNvPr id="169992" name="AutoShape 8"/>
          <p:cNvSpPr>
            <a:spLocks noChangeArrowheads="1"/>
          </p:cNvSpPr>
          <p:nvPr/>
        </p:nvSpPr>
        <p:spPr bwMode="auto">
          <a:xfrm>
            <a:off x="3290888" y="3998913"/>
            <a:ext cx="1363662" cy="696912"/>
          </a:xfrm>
          <a:prstGeom prst="wedgeRoundRectCallout">
            <a:avLst>
              <a:gd name="adj1" fmla="val -81898"/>
              <a:gd name="adj2" fmla="val 57060"/>
              <a:gd name="adj3" fmla="val 16667"/>
            </a:avLst>
          </a:prstGeom>
          <a:solidFill>
            <a:schemeClr val="accent1">
              <a:alpha val="39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Part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DE3C67-8BB5-40A9-BD39-3125877192BF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1157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-171450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smtClean="0"/>
              <a:t>Image Acquisition Process</a:t>
            </a:r>
          </a:p>
        </p:txBody>
      </p:sp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2650" y="735013"/>
            <a:ext cx="7600950" cy="529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2C48-BED8-4AE0-9D7C-CA9B1565F6D3}" type="slidenum">
              <a:rPr lang="en-US"/>
              <a:pPr/>
              <a:t>80</a:t>
            </a:fld>
            <a:endParaRPr lang="en-US"/>
          </a:p>
        </p:txBody>
      </p:sp>
      <p:sp>
        <p:nvSpPr>
          <p:cNvPr id="1710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/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71012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>
                <a:effectLst/>
              </a:rPr>
              <a:t>In the following arrangement of pixels, the two regions (of 1s) are disjoint (if 4-adjacency is used)</a:t>
            </a:r>
          </a:p>
          <a:p>
            <a:endParaRPr lang="en-US" sz="2400" b="1">
              <a:effectLst/>
            </a:endParaRP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1      1      1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1      0      1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0      1      0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0      0      1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1      1      1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1      1      1</a:t>
            </a:r>
          </a:p>
        </p:txBody>
      </p:sp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987425" y="2801938"/>
            <a:ext cx="1784350" cy="811212"/>
          </a:xfrm>
          <a:prstGeom prst="rect">
            <a:avLst/>
          </a:prstGeom>
          <a:solidFill>
            <a:schemeClr val="accent1">
              <a:alpha val="11000"/>
            </a:schemeClr>
          </a:solidFill>
          <a:ln w="25400">
            <a:solidFill>
              <a:srgbClr val="9933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1014" name="Rectangle 6"/>
          <p:cNvSpPr>
            <a:spLocks noChangeArrowheads="1"/>
          </p:cNvSpPr>
          <p:nvPr/>
        </p:nvSpPr>
        <p:spPr bwMode="auto">
          <a:xfrm>
            <a:off x="996950" y="4111625"/>
            <a:ext cx="1784350" cy="1276350"/>
          </a:xfrm>
          <a:prstGeom prst="rect">
            <a:avLst/>
          </a:prstGeom>
          <a:solidFill>
            <a:schemeClr val="accent1">
              <a:alpha val="23000"/>
            </a:schemeClr>
          </a:solidFill>
          <a:ln w="25400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1015" name="AutoShape 7"/>
          <p:cNvSpPr>
            <a:spLocks noChangeArrowheads="1"/>
          </p:cNvSpPr>
          <p:nvPr/>
        </p:nvSpPr>
        <p:spPr bwMode="auto">
          <a:xfrm>
            <a:off x="3311525" y="2960688"/>
            <a:ext cx="1363663" cy="696912"/>
          </a:xfrm>
          <a:prstGeom prst="wedgeRoundRectCallout">
            <a:avLst>
              <a:gd name="adj1" fmla="val -88417"/>
              <a:gd name="adj2" fmla="val 7176"/>
              <a:gd name="adj3" fmla="val 16667"/>
            </a:avLst>
          </a:prstGeom>
          <a:solidFill>
            <a:srgbClr val="9933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Region 1</a:t>
            </a:r>
          </a:p>
        </p:txBody>
      </p:sp>
      <p:sp>
        <p:nvSpPr>
          <p:cNvPr id="171016" name="AutoShape 8"/>
          <p:cNvSpPr>
            <a:spLocks noChangeArrowheads="1"/>
          </p:cNvSpPr>
          <p:nvPr/>
        </p:nvSpPr>
        <p:spPr bwMode="auto">
          <a:xfrm>
            <a:off x="3290888" y="3998913"/>
            <a:ext cx="1363662" cy="696912"/>
          </a:xfrm>
          <a:prstGeom prst="wedgeRoundRectCallout">
            <a:avLst>
              <a:gd name="adj1" fmla="val -90394"/>
              <a:gd name="adj2" fmla="val 25856"/>
              <a:gd name="adj3" fmla="val 16667"/>
            </a:avLst>
          </a:prstGeom>
          <a:solidFill>
            <a:schemeClr val="accent1">
              <a:alpha val="39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Region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6A2A-E5C6-4507-8756-96DA59FB4CB7}" type="slidenum">
              <a:rPr lang="en-US"/>
              <a:pPr/>
              <a:t>81</a:t>
            </a:fld>
            <a:endParaRPr lang="en-US"/>
          </a:p>
        </p:txBody>
      </p:sp>
      <p:sp>
        <p:nvSpPr>
          <p:cNvPr id="1720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/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72036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>
                <a:effectLst/>
              </a:rPr>
              <a:t>In the following arrangement of pixels, the two regions (of 1s) are disjoint (if 4-adjacency is used)</a:t>
            </a:r>
          </a:p>
          <a:p>
            <a:endParaRPr lang="en-US" sz="2400" b="1">
              <a:effectLst/>
            </a:endParaRP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1      1      1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1      0      1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0      1      0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0      0      1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1      1      1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1      1      1</a:t>
            </a: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987425" y="2801938"/>
            <a:ext cx="1784350" cy="388937"/>
          </a:xfrm>
          <a:prstGeom prst="rect">
            <a:avLst/>
          </a:prstGeom>
          <a:solidFill>
            <a:srgbClr val="993300">
              <a:alpha val="45000"/>
            </a:srgbClr>
          </a:solidFill>
          <a:ln w="25400">
            <a:noFill/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2039" name="AutoShape 7"/>
          <p:cNvSpPr>
            <a:spLocks noChangeArrowheads="1"/>
          </p:cNvSpPr>
          <p:nvPr/>
        </p:nvSpPr>
        <p:spPr bwMode="auto">
          <a:xfrm>
            <a:off x="3311525" y="2960688"/>
            <a:ext cx="1538288" cy="696912"/>
          </a:xfrm>
          <a:prstGeom prst="wedgeRoundRectCallout">
            <a:avLst>
              <a:gd name="adj1" fmla="val -84056"/>
              <a:gd name="adj2" fmla="val 7176"/>
              <a:gd name="adj3" fmla="val 16667"/>
            </a:avLst>
          </a:prstGeom>
          <a:solidFill>
            <a:srgbClr val="9933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foreground</a:t>
            </a:r>
          </a:p>
        </p:txBody>
      </p:sp>
      <p:sp>
        <p:nvSpPr>
          <p:cNvPr id="172040" name="AutoShape 8"/>
          <p:cNvSpPr>
            <a:spLocks noChangeArrowheads="1"/>
          </p:cNvSpPr>
          <p:nvPr/>
        </p:nvSpPr>
        <p:spPr bwMode="auto">
          <a:xfrm>
            <a:off x="3290888" y="3998913"/>
            <a:ext cx="1668462" cy="696912"/>
          </a:xfrm>
          <a:prstGeom prst="wedgeRoundRectCallout">
            <a:avLst>
              <a:gd name="adj1" fmla="val -83870"/>
              <a:gd name="adj2" fmla="val -65944"/>
              <a:gd name="adj3" fmla="val 16667"/>
            </a:avLst>
          </a:prstGeom>
          <a:solidFill>
            <a:schemeClr val="accent1">
              <a:alpha val="39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background</a:t>
            </a:r>
          </a:p>
        </p:txBody>
      </p:sp>
      <p:sp>
        <p:nvSpPr>
          <p:cNvPr id="172041" name="Rectangle 9"/>
          <p:cNvSpPr>
            <a:spLocks noChangeArrowheads="1"/>
          </p:cNvSpPr>
          <p:nvPr/>
        </p:nvSpPr>
        <p:spPr bwMode="auto">
          <a:xfrm>
            <a:off x="982663" y="3173413"/>
            <a:ext cx="376237" cy="449262"/>
          </a:xfrm>
          <a:prstGeom prst="rect">
            <a:avLst/>
          </a:prstGeom>
          <a:solidFill>
            <a:srgbClr val="993300">
              <a:alpha val="42999"/>
            </a:srgbClr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2043" name="Rectangle 11"/>
          <p:cNvSpPr>
            <a:spLocks noChangeArrowheads="1"/>
          </p:cNvSpPr>
          <p:nvPr/>
        </p:nvSpPr>
        <p:spPr bwMode="auto">
          <a:xfrm>
            <a:off x="2392363" y="3168650"/>
            <a:ext cx="376237" cy="449263"/>
          </a:xfrm>
          <a:prstGeom prst="rect">
            <a:avLst/>
          </a:prstGeom>
          <a:solidFill>
            <a:srgbClr val="993300">
              <a:alpha val="42999"/>
            </a:srgbClr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2044" name="Rectangle 12"/>
          <p:cNvSpPr>
            <a:spLocks noChangeArrowheads="1"/>
          </p:cNvSpPr>
          <p:nvPr/>
        </p:nvSpPr>
        <p:spPr bwMode="auto">
          <a:xfrm>
            <a:off x="1701800" y="3621088"/>
            <a:ext cx="376238" cy="449262"/>
          </a:xfrm>
          <a:prstGeom prst="rect">
            <a:avLst/>
          </a:prstGeom>
          <a:solidFill>
            <a:srgbClr val="993300">
              <a:alpha val="42999"/>
            </a:srgbClr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2045" name="Rectangle 13"/>
          <p:cNvSpPr>
            <a:spLocks noChangeArrowheads="1"/>
          </p:cNvSpPr>
          <p:nvPr/>
        </p:nvSpPr>
        <p:spPr bwMode="auto">
          <a:xfrm>
            <a:off x="1011238" y="4525963"/>
            <a:ext cx="1784350" cy="852487"/>
          </a:xfrm>
          <a:prstGeom prst="rect">
            <a:avLst/>
          </a:prstGeom>
          <a:solidFill>
            <a:srgbClr val="993300">
              <a:alpha val="45000"/>
            </a:srgbClr>
          </a:solidFill>
          <a:ln w="25400">
            <a:noFill/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2046" name="Rectangle 14"/>
          <p:cNvSpPr>
            <a:spLocks noChangeArrowheads="1"/>
          </p:cNvSpPr>
          <p:nvPr/>
        </p:nvSpPr>
        <p:spPr bwMode="auto">
          <a:xfrm>
            <a:off x="2425700" y="4087813"/>
            <a:ext cx="376238" cy="449262"/>
          </a:xfrm>
          <a:prstGeom prst="rect">
            <a:avLst/>
          </a:prstGeom>
          <a:solidFill>
            <a:srgbClr val="993300">
              <a:alpha val="42999"/>
            </a:srgbClr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5ECF-BB85-47C6-BDBE-2B29E0FFD3B6}" type="slidenum">
              <a:rPr lang="en-US"/>
              <a:pPr/>
              <a:t>82</a:t>
            </a:fld>
            <a:endParaRPr lang="en-US"/>
          </a:p>
        </p:txBody>
      </p:sp>
      <p:sp>
        <p:nvSpPr>
          <p:cNvPr id="1730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Question 3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73060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>
                <a:effectLst/>
              </a:rPr>
              <a:t>In the following arrangement of pixels, the circled point is part of the boundary of the 1-valued pixels if 8-adjacency is used, true or false?</a:t>
            </a:r>
          </a:p>
          <a:p>
            <a:endParaRPr lang="en-US" sz="2400" b="1">
              <a:effectLst/>
            </a:endParaRP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0      1      1      0      0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0      1      1      0      0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0      1      1      1      0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0      1      1      1      0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</p:txBody>
      </p:sp>
      <p:sp>
        <p:nvSpPr>
          <p:cNvPr id="173065" name="Oval 9"/>
          <p:cNvSpPr>
            <a:spLocks noChangeArrowheads="1"/>
          </p:cNvSpPr>
          <p:nvPr/>
        </p:nvSpPr>
        <p:spPr bwMode="auto">
          <a:xfrm>
            <a:off x="2382838" y="4445000"/>
            <a:ext cx="479425" cy="436563"/>
          </a:xfrm>
          <a:prstGeom prst="ellipse">
            <a:avLst/>
          </a:prstGeom>
          <a:solidFill>
            <a:srgbClr val="993300">
              <a:alpha val="41000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E803-A552-4F8B-9FB3-89A8106882D2}" type="slidenum">
              <a:rPr lang="en-US"/>
              <a:pPr/>
              <a:t>83</a:t>
            </a:fld>
            <a:endParaRPr lang="en-US"/>
          </a:p>
        </p:txBody>
      </p:sp>
      <p:sp>
        <p:nvSpPr>
          <p:cNvPr id="1740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Question 4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74084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>
                <a:effectLst/>
              </a:rPr>
              <a:t>In the following arrangement of pixels, the circled point is part of the boundary of the 1-valued pixels if 4-adjacency is used, true or false?</a:t>
            </a:r>
          </a:p>
          <a:p>
            <a:endParaRPr lang="en-US" sz="2400" b="1">
              <a:effectLst/>
            </a:endParaRP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0      1      1      0      0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0      1      1      0      0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0      1      1      1      0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0      1      1      1      0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</p:txBody>
      </p:sp>
      <p:sp>
        <p:nvSpPr>
          <p:cNvPr id="174085" name="Oval 5"/>
          <p:cNvSpPr>
            <a:spLocks noChangeArrowheads="1"/>
          </p:cNvSpPr>
          <p:nvPr/>
        </p:nvSpPr>
        <p:spPr bwMode="auto">
          <a:xfrm>
            <a:off x="2382838" y="4445000"/>
            <a:ext cx="479425" cy="436563"/>
          </a:xfrm>
          <a:prstGeom prst="ellipse">
            <a:avLst/>
          </a:prstGeom>
          <a:solidFill>
            <a:srgbClr val="993300">
              <a:alpha val="41000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3D96FF2-CE3E-4CCC-9AA6-C8F096F06CF6}" type="slidenum">
              <a:rPr lang="en-US" smtClean="0"/>
              <a:pPr/>
              <a:t>84</a:t>
            </a:fld>
            <a:endParaRPr lang="en-US" smtClean="0"/>
          </a:p>
        </p:txBody>
      </p:sp>
      <p:sp>
        <p:nvSpPr>
          <p:cNvPr id="1751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>
                <a:solidFill>
                  <a:schemeClr val="tx1"/>
                </a:solidFill>
                <a:effectLst/>
              </a:rPr>
              <a:t>Distance Measures</a:t>
            </a:r>
            <a:endParaRPr lang="en-US" sz="3200" smtClean="0"/>
          </a:p>
        </p:txBody>
      </p:sp>
      <p:sp>
        <p:nvSpPr>
          <p:cNvPr id="26629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177212" cy="4498975"/>
          </a:xfrm>
          <a:noFill/>
        </p:spPr>
        <p:txBody>
          <a:bodyPr/>
          <a:lstStyle/>
          <a:p>
            <a:pPr marL="609600" indent="-609600" eaLnBrk="1" hangingPunct="1"/>
            <a:r>
              <a:rPr lang="en-US" sz="2400" smtClean="0">
                <a:effectLst/>
              </a:rPr>
              <a:t>Given pixels </a:t>
            </a:r>
            <a:r>
              <a:rPr lang="en-US" sz="2400" i="1" smtClean="0">
                <a:effectLst/>
              </a:rPr>
              <a:t>p, q </a:t>
            </a:r>
            <a:r>
              <a:rPr lang="en-US" sz="2400" smtClean="0">
                <a:effectLst/>
              </a:rPr>
              <a:t>and </a:t>
            </a:r>
            <a:r>
              <a:rPr lang="en-US" sz="2400" i="1" smtClean="0">
                <a:effectLst/>
              </a:rPr>
              <a:t>z </a:t>
            </a:r>
            <a:r>
              <a:rPr lang="en-US" sz="2400" smtClean="0">
                <a:effectLst/>
              </a:rPr>
              <a:t>with coordinates (x, y), (s, t), (u, v) respectively, the distance function D has following properties:</a:t>
            </a:r>
          </a:p>
          <a:p>
            <a:pPr marL="609600" indent="-609600" eaLnBrk="1" hangingPunct="1"/>
            <a:endParaRPr lang="en-US" sz="2400" smtClean="0">
              <a:effectLst/>
            </a:endParaRPr>
          </a:p>
          <a:p>
            <a:pPr marL="609600" indent="-609600" eaLnBrk="1" hangingPunct="1">
              <a:buFont typeface="Arial" charset="0"/>
              <a:buAutoNum type="alphaLcPeriod"/>
            </a:pPr>
            <a:r>
              <a:rPr lang="en-US" sz="2400" smtClean="0">
                <a:effectLst/>
              </a:rPr>
              <a:t>D(p, q) </a:t>
            </a:r>
            <a:r>
              <a:rPr lang="en-US" sz="2400" smtClean="0">
                <a:effectLst/>
                <a:cs typeface="Tahoma" pitchFamily="34" charset="0"/>
              </a:rPr>
              <a:t>≥ </a:t>
            </a:r>
            <a:r>
              <a:rPr lang="en-US" sz="2400" smtClean="0">
                <a:effectLst/>
              </a:rPr>
              <a:t>0      [D(p, q) = 0, iff p = q]</a:t>
            </a:r>
          </a:p>
          <a:p>
            <a:pPr marL="609600" indent="-609600" eaLnBrk="1" hangingPunct="1">
              <a:buFont typeface="Arial" charset="0"/>
              <a:buAutoNum type="alphaLcPeriod"/>
            </a:pPr>
            <a:endParaRPr lang="en-US" sz="2400" smtClean="0">
              <a:effectLst/>
            </a:endParaRPr>
          </a:p>
          <a:p>
            <a:pPr marL="609600" indent="-609600" eaLnBrk="1" hangingPunct="1">
              <a:buFont typeface="Arial" charset="0"/>
              <a:buAutoNum type="alphaLcPeriod"/>
            </a:pPr>
            <a:r>
              <a:rPr lang="en-US" sz="2400" smtClean="0">
                <a:effectLst/>
              </a:rPr>
              <a:t>D(p, q) = D(q, p)</a:t>
            </a:r>
          </a:p>
          <a:p>
            <a:pPr marL="609600" indent="-609600" eaLnBrk="1" hangingPunct="1">
              <a:buFont typeface="Arial" charset="0"/>
              <a:buAutoNum type="alphaLcPeriod"/>
            </a:pPr>
            <a:endParaRPr lang="en-US" sz="2400" smtClean="0">
              <a:effectLst/>
            </a:endParaRPr>
          </a:p>
          <a:p>
            <a:pPr marL="609600" indent="-609600" eaLnBrk="1" hangingPunct="1">
              <a:buFont typeface="Arial" charset="0"/>
              <a:buAutoNum type="alphaLcPeriod"/>
            </a:pPr>
            <a:r>
              <a:rPr lang="en-US" sz="2400" smtClean="0">
                <a:effectLst/>
              </a:rPr>
              <a:t>D(p, z) </a:t>
            </a:r>
            <a:r>
              <a:rPr lang="en-US" sz="2400" smtClean="0">
                <a:effectLst/>
                <a:cs typeface="Tahoma" pitchFamily="34" charset="0"/>
              </a:rPr>
              <a:t>≤ </a:t>
            </a:r>
            <a:r>
              <a:rPr lang="en-US" sz="2400" smtClean="0">
                <a:effectLst/>
              </a:rPr>
              <a:t>D(p, q) + D(q, z)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27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B348E56-1F21-4906-9B83-E8C5348F4C63}" type="slidenum">
              <a:rPr lang="en-US" smtClean="0"/>
              <a:pPr/>
              <a:t>85</a:t>
            </a:fld>
            <a:endParaRPr lang="en-US" smtClean="0"/>
          </a:p>
        </p:txBody>
      </p:sp>
      <p:sp>
        <p:nvSpPr>
          <p:cNvPr id="1761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>
                <a:solidFill>
                  <a:schemeClr val="tx1"/>
                </a:solidFill>
                <a:effectLst/>
              </a:rPr>
              <a:t>Distance Measures</a:t>
            </a:r>
            <a:endParaRPr lang="en-US" sz="3200" smtClean="0"/>
          </a:p>
        </p:txBody>
      </p:sp>
      <p:sp>
        <p:nvSpPr>
          <p:cNvPr id="176132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177212" cy="4498975"/>
          </a:xfrm>
          <a:noFill/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Arial" charset="0"/>
              <a:buNone/>
            </a:pPr>
            <a:r>
              <a:rPr lang="en-US" sz="2400" smtClean="0">
                <a:effectLst/>
              </a:rPr>
              <a:t>The following are the different Distance measures: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None/>
            </a:pPr>
            <a:endParaRPr lang="en-US" sz="2400" smtClean="0">
              <a:effectLst/>
            </a:endParaRPr>
          </a:p>
          <a:p>
            <a:pPr marL="609600" indent="-609600" eaLnBrk="1" hangingPunct="1">
              <a:lnSpc>
                <a:spcPct val="90000"/>
              </a:lnSpc>
              <a:buFont typeface="Arial" charset="0"/>
              <a:buNone/>
            </a:pPr>
            <a:r>
              <a:rPr lang="en-US" sz="2400" smtClean="0">
                <a:effectLst/>
              </a:rPr>
              <a:t>    a. Euclidean Distance :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None/>
            </a:pPr>
            <a:r>
              <a:rPr lang="en-US" sz="2400" smtClean="0">
                <a:effectLst/>
              </a:rPr>
              <a:t>     D</a:t>
            </a:r>
            <a:r>
              <a:rPr lang="en-US" sz="2400" baseline="-25000" smtClean="0">
                <a:effectLst/>
              </a:rPr>
              <a:t>e</a:t>
            </a:r>
            <a:r>
              <a:rPr lang="en-US" sz="2400" smtClean="0">
                <a:effectLst/>
              </a:rPr>
              <a:t>(p, q) = [(x-s)</a:t>
            </a:r>
            <a:r>
              <a:rPr lang="en-US" sz="2400" baseline="30000" smtClean="0">
                <a:effectLst/>
              </a:rPr>
              <a:t>2</a:t>
            </a:r>
            <a:r>
              <a:rPr lang="en-US" sz="2400" smtClean="0">
                <a:effectLst/>
              </a:rPr>
              <a:t> + (y-t)</a:t>
            </a:r>
            <a:r>
              <a:rPr lang="en-US" sz="2400" baseline="30000" smtClean="0">
                <a:effectLst/>
              </a:rPr>
              <a:t>2</a:t>
            </a:r>
            <a:r>
              <a:rPr lang="en-US" sz="2400" smtClean="0">
                <a:effectLst/>
              </a:rPr>
              <a:t>]</a:t>
            </a:r>
            <a:r>
              <a:rPr lang="en-US" sz="2400" baseline="30000" smtClean="0">
                <a:effectLst/>
              </a:rPr>
              <a:t>1/2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None/>
            </a:pPr>
            <a:endParaRPr lang="en-US" sz="2400" smtClean="0">
              <a:effectLst/>
            </a:endParaRPr>
          </a:p>
          <a:p>
            <a:pPr marL="609600" indent="-609600" eaLnBrk="1" hangingPunct="1">
              <a:lnSpc>
                <a:spcPct val="90000"/>
              </a:lnSpc>
              <a:buFont typeface="Arial" charset="0"/>
              <a:buNone/>
            </a:pPr>
            <a:r>
              <a:rPr lang="en-US" sz="2400" smtClean="0">
                <a:effectLst/>
              </a:rPr>
              <a:t>    b. City Block Distance: 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None/>
            </a:pPr>
            <a:r>
              <a:rPr lang="en-US" sz="2400" smtClean="0">
                <a:effectLst/>
              </a:rPr>
              <a:t>     D</a:t>
            </a:r>
            <a:r>
              <a:rPr lang="en-US" sz="2400" baseline="-25000" smtClean="0">
                <a:effectLst/>
              </a:rPr>
              <a:t>4</a:t>
            </a:r>
            <a:r>
              <a:rPr lang="en-US" sz="2400" smtClean="0">
                <a:effectLst/>
              </a:rPr>
              <a:t>(p, q) = |x-s| + |y-t|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None/>
            </a:pPr>
            <a:endParaRPr lang="en-US" sz="2400" smtClean="0">
              <a:effectLst/>
            </a:endParaRPr>
          </a:p>
          <a:p>
            <a:pPr marL="609600" indent="-609600" eaLnBrk="1" hangingPunct="1">
              <a:lnSpc>
                <a:spcPct val="90000"/>
              </a:lnSpc>
              <a:buFont typeface="Arial" charset="0"/>
              <a:buNone/>
            </a:pPr>
            <a:r>
              <a:rPr lang="en-US" sz="2400" smtClean="0">
                <a:effectLst/>
              </a:rPr>
              <a:t>    c. Chess Board Distance: 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None/>
            </a:pPr>
            <a:r>
              <a:rPr lang="en-US" sz="2400" smtClean="0">
                <a:effectLst/>
              </a:rPr>
              <a:t>     D</a:t>
            </a:r>
            <a:r>
              <a:rPr lang="en-US" sz="2400" baseline="-25000" smtClean="0">
                <a:effectLst/>
              </a:rPr>
              <a:t>8</a:t>
            </a:r>
            <a:r>
              <a:rPr lang="en-US" sz="2400" smtClean="0">
                <a:effectLst/>
              </a:rPr>
              <a:t>(p, q) = max(|x-s|, |y-t|)</a:t>
            </a:r>
          </a:p>
          <a:p>
            <a:pPr marL="609600" indent="-609600" eaLnBrk="1" hangingPunct="1">
              <a:lnSpc>
                <a:spcPct val="90000"/>
              </a:lnSpc>
            </a:pPr>
            <a:endParaRPr lang="en-US" sz="2400" smtClean="0">
              <a:effectLst/>
            </a:endParaRPr>
          </a:p>
        </p:txBody>
      </p:sp>
      <p:pic>
        <p:nvPicPr>
          <p:cNvPr id="17613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0688" y="3405188"/>
            <a:ext cx="119062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13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95925" y="4833938"/>
            <a:ext cx="12096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6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76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7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7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76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7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4691E6E-130B-441B-82A3-757F6DFC9951}" type="slidenum">
              <a:rPr lang="en-US" smtClean="0"/>
              <a:pPr/>
              <a:t>86</a:t>
            </a:fld>
            <a:endParaRPr lang="en-US" smtClean="0"/>
          </a:p>
        </p:txBody>
      </p:sp>
      <p:sp>
        <p:nvSpPr>
          <p:cNvPr id="1771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>
                <a:solidFill>
                  <a:schemeClr val="tx1"/>
                </a:solidFill>
                <a:effectLst/>
              </a:rPr>
              <a:t>Question 5</a:t>
            </a:r>
            <a:br>
              <a:rPr lang="en-US" sz="3200" smtClean="0">
                <a:solidFill>
                  <a:schemeClr val="tx1"/>
                </a:solidFill>
                <a:effectLst/>
              </a:rPr>
            </a:br>
            <a:endParaRPr lang="en-US" sz="3200" smtClean="0"/>
          </a:p>
        </p:txBody>
      </p:sp>
      <p:sp>
        <p:nvSpPr>
          <p:cNvPr id="28677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</p:spPr>
        <p:txBody>
          <a:bodyPr/>
          <a:lstStyle/>
          <a:p>
            <a:pPr eaLnBrk="1" hangingPunct="1"/>
            <a:r>
              <a:rPr lang="en-US" sz="2400" b="1" smtClean="0">
                <a:effectLst/>
              </a:rPr>
              <a:t>In the following arrangement of pixels, what’s the value of the chessboard distance between the circled two points?</a:t>
            </a:r>
          </a:p>
          <a:p>
            <a:pPr eaLnBrk="1" hangingPunct="1">
              <a:buFont typeface="Arial" charset="0"/>
              <a:buNone/>
            </a:pPr>
            <a:endParaRPr lang="en-US" sz="2400" b="1" smtClean="0"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   0      0      0      0      0</a:t>
            </a: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   0      0      1      1      0</a:t>
            </a: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   0      1      1      0      0</a:t>
            </a: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   0      1      0      0      0</a:t>
            </a: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   0      0      0      0      0</a:t>
            </a: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   0      0      0      0      0</a:t>
            </a:r>
          </a:p>
        </p:txBody>
      </p:sp>
      <p:sp>
        <p:nvSpPr>
          <p:cNvPr id="28678" name="Oval 5"/>
          <p:cNvSpPr>
            <a:spLocks noChangeArrowheads="1"/>
          </p:cNvSpPr>
          <p:nvPr/>
        </p:nvSpPr>
        <p:spPr bwMode="auto">
          <a:xfrm>
            <a:off x="1654175" y="4445000"/>
            <a:ext cx="479425" cy="436563"/>
          </a:xfrm>
          <a:prstGeom prst="ellipse">
            <a:avLst/>
          </a:prstGeom>
          <a:solidFill>
            <a:srgbClr val="993300">
              <a:alpha val="41176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Oval 6"/>
          <p:cNvSpPr>
            <a:spLocks noChangeArrowheads="1"/>
          </p:cNvSpPr>
          <p:nvPr/>
        </p:nvSpPr>
        <p:spPr bwMode="auto">
          <a:xfrm>
            <a:off x="3106738" y="3582988"/>
            <a:ext cx="479425" cy="436562"/>
          </a:xfrm>
          <a:prstGeom prst="ellipse">
            <a:avLst/>
          </a:prstGeom>
          <a:solidFill>
            <a:srgbClr val="993300">
              <a:alpha val="41176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296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51ED288-2397-456A-9C7D-37CC66FA45F5}" type="slidenum">
              <a:rPr lang="en-US" smtClean="0"/>
              <a:pPr/>
              <a:t>87</a:t>
            </a:fld>
            <a:endParaRPr lang="en-US" smtClean="0"/>
          </a:p>
        </p:txBody>
      </p:sp>
      <p:sp>
        <p:nvSpPr>
          <p:cNvPr id="1781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>
                <a:solidFill>
                  <a:schemeClr val="tx1"/>
                </a:solidFill>
                <a:effectLst/>
              </a:rPr>
              <a:t>Question 6</a:t>
            </a:r>
            <a:br>
              <a:rPr lang="en-US" sz="3200" smtClean="0">
                <a:solidFill>
                  <a:schemeClr val="tx1"/>
                </a:solidFill>
                <a:effectLst/>
              </a:rPr>
            </a:br>
            <a:endParaRPr lang="en-US" sz="3200" smtClean="0"/>
          </a:p>
        </p:txBody>
      </p:sp>
      <p:sp>
        <p:nvSpPr>
          <p:cNvPr id="29701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</p:spPr>
        <p:txBody>
          <a:bodyPr/>
          <a:lstStyle/>
          <a:p>
            <a:pPr eaLnBrk="1" hangingPunct="1"/>
            <a:r>
              <a:rPr lang="en-US" sz="2400" b="1" smtClean="0">
                <a:effectLst/>
              </a:rPr>
              <a:t>In the following arrangement of pixels, what’s the value of the city-block distance between the circled two points?</a:t>
            </a:r>
          </a:p>
          <a:p>
            <a:pPr eaLnBrk="1" hangingPunct="1">
              <a:buFont typeface="Arial" charset="0"/>
              <a:buNone/>
            </a:pPr>
            <a:endParaRPr lang="en-US" sz="2400" b="1" smtClean="0"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   0      0      0      0      0</a:t>
            </a: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   0      0      1      1      0</a:t>
            </a: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   0      1      1      0      0</a:t>
            </a: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   0      1      0      0      0</a:t>
            </a: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   0      0      0      0      0</a:t>
            </a: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   0      0      0      0      0</a:t>
            </a:r>
          </a:p>
        </p:txBody>
      </p:sp>
      <p:sp>
        <p:nvSpPr>
          <p:cNvPr id="29702" name="Oval 5"/>
          <p:cNvSpPr>
            <a:spLocks noChangeArrowheads="1"/>
          </p:cNvSpPr>
          <p:nvPr/>
        </p:nvSpPr>
        <p:spPr bwMode="auto">
          <a:xfrm>
            <a:off x="1654175" y="4445000"/>
            <a:ext cx="479425" cy="436563"/>
          </a:xfrm>
          <a:prstGeom prst="ellipse">
            <a:avLst/>
          </a:prstGeom>
          <a:solidFill>
            <a:srgbClr val="993300">
              <a:alpha val="41176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3" name="Oval 6"/>
          <p:cNvSpPr>
            <a:spLocks noChangeArrowheads="1"/>
          </p:cNvSpPr>
          <p:nvPr/>
        </p:nvSpPr>
        <p:spPr bwMode="auto">
          <a:xfrm>
            <a:off x="3106738" y="3582988"/>
            <a:ext cx="479425" cy="436562"/>
          </a:xfrm>
          <a:prstGeom prst="ellipse">
            <a:avLst/>
          </a:prstGeom>
          <a:solidFill>
            <a:srgbClr val="993300">
              <a:alpha val="41176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Date Placeholder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2055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F491D44-72C2-4A5C-8C94-132564C9AAF5}" type="slidenum">
              <a:rPr lang="en-US" smtClean="0"/>
              <a:pPr/>
              <a:t>88</a:t>
            </a:fld>
            <a:endParaRPr lang="en-US" smtClean="0"/>
          </a:p>
        </p:txBody>
      </p:sp>
      <p:sp>
        <p:nvSpPr>
          <p:cNvPr id="1812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/>
              <a:t>Introduction to Mathematical Operations in DIP</a:t>
            </a:r>
          </a:p>
        </p:txBody>
      </p:sp>
      <p:sp>
        <p:nvSpPr>
          <p:cNvPr id="2057" name="Rectangle 3"/>
          <p:cNvSpPr>
            <a:spLocks noGrp="1" noRot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000" b="1" smtClean="0">
                <a:effectLst/>
              </a:rPr>
              <a:t>Array vs. Matrix Operation</a:t>
            </a:r>
          </a:p>
          <a:p>
            <a:pPr eaLnBrk="1" hangingPunct="1">
              <a:buFont typeface="Arial" charset="0"/>
              <a:buNone/>
            </a:pPr>
            <a:r>
              <a:rPr lang="en-US" sz="2000" b="1" smtClean="0">
                <a:effectLst/>
              </a:rPr>
              <a:t>    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>
            <p:ph sz="quarter" idx="2"/>
          </p:nvPr>
        </p:nvGraphicFramePr>
        <p:xfrm>
          <a:off x="4894263" y="2444750"/>
          <a:ext cx="2308225" cy="1217613"/>
        </p:xfrm>
        <a:graphic>
          <a:graphicData uri="http://schemas.openxmlformats.org/presentationml/2006/ole">
            <p:oleObj spid="_x0000_s2050" name="Equation" r:id="rId3" imgW="914400" imgH="482400" progId="Equation.DSMT4">
              <p:embed/>
            </p:oleObj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1452563" y="2408238"/>
          <a:ext cx="2147887" cy="1103312"/>
        </p:xfrm>
        <a:graphic>
          <a:graphicData uri="http://schemas.openxmlformats.org/presentationml/2006/ole">
            <p:oleObj spid="_x0000_s2051" name="Equation" r:id="rId4" imgW="939600" imgH="482400" progId="Equation.DSMT4">
              <p:embed/>
            </p:oleObj>
          </a:graphicData>
        </a:graphic>
      </p:graphicFrame>
      <p:graphicFrame>
        <p:nvGraphicFramePr>
          <p:cNvPr id="181256" name="Object 8"/>
          <p:cNvGraphicFramePr>
            <a:graphicFrameLocks noChangeAspect="1"/>
          </p:cNvGraphicFramePr>
          <p:nvPr>
            <p:ph sz="quarter" idx="3"/>
          </p:nvPr>
        </p:nvGraphicFramePr>
        <p:xfrm>
          <a:off x="804863" y="4873625"/>
          <a:ext cx="5099050" cy="1016000"/>
        </p:xfrm>
        <a:graphic>
          <a:graphicData uri="http://schemas.openxmlformats.org/presentationml/2006/ole">
            <p:oleObj spid="_x0000_s2052" name="Equation" r:id="rId5" imgW="2425680" imgH="482400" progId="Equation.DSMT4">
              <p:embed/>
            </p:oleObj>
          </a:graphicData>
        </a:graphic>
      </p:graphicFrame>
      <p:graphicFrame>
        <p:nvGraphicFramePr>
          <p:cNvPr id="181258" name="Object 10"/>
          <p:cNvGraphicFramePr>
            <a:graphicFrameLocks noChangeAspect="1"/>
          </p:cNvGraphicFramePr>
          <p:nvPr/>
        </p:nvGraphicFramePr>
        <p:xfrm>
          <a:off x="787400" y="3717925"/>
          <a:ext cx="3186113" cy="976313"/>
        </p:xfrm>
        <a:graphic>
          <a:graphicData uri="http://schemas.openxmlformats.org/presentationml/2006/ole">
            <p:oleObj spid="_x0000_s2053" name="Equation" r:id="rId6" imgW="1574640" imgH="482400" progId="Equation.DSMT4">
              <p:embed/>
            </p:oleObj>
          </a:graphicData>
        </a:graphic>
      </p:graphicFrame>
      <p:sp>
        <p:nvSpPr>
          <p:cNvPr id="181259" name="AutoShape 11"/>
          <p:cNvSpPr>
            <a:spLocks noChangeArrowheads="1"/>
          </p:cNvSpPr>
          <p:nvPr/>
        </p:nvSpPr>
        <p:spPr bwMode="auto">
          <a:xfrm>
            <a:off x="4964113" y="3892550"/>
            <a:ext cx="2046287" cy="565150"/>
          </a:xfrm>
          <a:prstGeom prst="wedgeRoundRectCallout">
            <a:avLst>
              <a:gd name="adj1" fmla="val -98954"/>
              <a:gd name="adj2" fmla="val 3314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b="1"/>
              <a:t>Array product</a:t>
            </a:r>
          </a:p>
        </p:txBody>
      </p:sp>
      <p:sp>
        <p:nvSpPr>
          <p:cNvPr id="181260" name="AutoShape 12"/>
          <p:cNvSpPr>
            <a:spLocks noChangeArrowheads="1"/>
          </p:cNvSpPr>
          <p:nvPr/>
        </p:nvSpPr>
        <p:spPr bwMode="auto">
          <a:xfrm>
            <a:off x="6816725" y="5002213"/>
            <a:ext cx="2046288" cy="565150"/>
          </a:xfrm>
          <a:prstGeom prst="wedgeRoundRectCallout">
            <a:avLst>
              <a:gd name="adj1" fmla="val -98954"/>
              <a:gd name="adj2" fmla="val 3314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b="1"/>
              <a:t>Matrix product</a:t>
            </a:r>
          </a:p>
        </p:txBody>
      </p:sp>
      <p:sp>
        <p:nvSpPr>
          <p:cNvPr id="181261" name="AutoShape 13"/>
          <p:cNvSpPr>
            <a:spLocks noChangeArrowheads="1"/>
          </p:cNvSpPr>
          <p:nvPr/>
        </p:nvSpPr>
        <p:spPr bwMode="auto">
          <a:xfrm>
            <a:off x="0" y="3089275"/>
            <a:ext cx="1074738" cy="795338"/>
          </a:xfrm>
          <a:prstGeom prst="wedgeRoundRectCallout">
            <a:avLst>
              <a:gd name="adj1" fmla="val 54282"/>
              <a:gd name="adj2" fmla="val 7075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/>
              <a:t>Array product</a:t>
            </a:r>
          </a:p>
          <a:p>
            <a:pPr algn="ctr"/>
            <a:r>
              <a:rPr lang="en-US" sz="1400"/>
              <a:t>operator</a:t>
            </a:r>
          </a:p>
        </p:txBody>
      </p:sp>
      <p:sp>
        <p:nvSpPr>
          <p:cNvPr id="181262" name="AutoShape 14"/>
          <p:cNvSpPr>
            <a:spLocks noChangeArrowheads="1"/>
          </p:cNvSpPr>
          <p:nvPr/>
        </p:nvSpPr>
        <p:spPr bwMode="auto">
          <a:xfrm>
            <a:off x="0" y="4471988"/>
            <a:ext cx="1155700" cy="681037"/>
          </a:xfrm>
          <a:prstGeom prst="wedgeRoundRectCallout">
            <a:avLst>
              <a:gd name="adj1" fmla="val 52611"/>
              <a:gd name="adj2" fmla="val 5513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/>
              <a:t>Matrix product</a:t>
            </a:r>
          </a:p>
          <a:p>
            <a:pPr algn="ctr"/>
            <a:r>
              <a:rPr lang="en-US" sz="1400"/>
              <a:t>operator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18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8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18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8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18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9" grpId="0" animBg="1"/>
      <p:bldP spid="181260" grpId="0" animBg="1"/>
      <p:bldP spid="181261" grpId="0" animBg="1"/>
      <p:bldP spid="18126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307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0F93E61-2076-4E57-B0D8-2E3114E4A29D}" type="slidenum">
              <a:rPr lang="en-US" smtClean="0"/>
              <a:pPr/>
              <a:t>89</a:t>
            </a:fld>
            <a:endParaRPr lang="en-US" smtClean="0"/>
          </a:p>
        </p:txBody>
      </p:sp>
      <p:sp>
        <p:nvSpPr>
          <p:cNvPr id="1863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/>
              <a:t>Introduction to Mathematical Operations in DIP</a:t>
            </a:r>
          </a:p>
        </p:txBody>
      </p:sp>
      <p:sp>
        <p:nvSpPr>
          <p:cNvPr id="186371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1600200"/>
            <a:ext cx="7969250" cy="4718050"/>
          </a:xfrm>
        </p:spPr>
        <p:txBody>
          <a:bodyPr/>
          <a:lstStyle/>
          <a:p>
            <a:pPr eaLnBrk="1" hangingPunct="1"/>
            <a:r>
              <a:rPr lang="en-US" sz="1800" b="1" smtClean="0">
                <a:effectLst/>
              </a:rPr>
              <a:t>Linear vs. Nonlinear Operation</a:t>
            </a:r>
          </a:p>
          <a:p>
            <a:pPr eaLnBrk="1" hangingPunct="1">
              <a:buFont typeface="Arial" charset="0"/>
              <a:buNone/>
            </a:pPr>
            <a:r>
              <a:rPr lang="en-US" sz="1800" b="1" smtClean="0">
                <a:effectLst/>
              </a:rPr>
              <a:t>    </a:t>
            </a:r>
          </a:p>
          <a:p>
            <a:pPr eaLnBrk="1" hangingPunct="1">
              <a:buFont typeface="Arial" charset="0"/>
              <a:buNone/>
            </a:pPr>
            <a:endParaRPr lang="en-US" sz="1800" b="1" smtClean="0">
              <a:effectLst/>
            </a:endParaRPr>
          </a:p>
          <a:p>
            <a:pPr eaLnBrk="1" hangingPunct="1">
              <a:buFont typeface="Arial" charset="0"/>
              <a:buNone/>
            </a:pPr>
            <a:endParaRPr lang="en-US" sz="1800" b="1" smtClean="0">
              <a:effectLst/>
            </a:endParaRPr>
          </a:p>
          <a:p>
            <a:pPr eaLnBrk="1" hangingPunct="1">
              <a:buFont typeface="Arial" charset="0"/>
              <a:buNone/>
            </a:pPr>
            <a:endParaRPr lang="en-US" sz="1800" b="1" smtClean="0">
              <a:effectLst/>
            </a:endParaRPr>
          </a:p>
          <a:p>
            <a:pPr eaLnBrk="1" hangingPunct="1">
              <a:buFont typeface="Arial" charset="0"/>
              <a:buNone/>
            </a:pPr>
            <a:endParaRPr lang="en-US" sz="1800" b="1" smtClean="0">
              <a:effectLst/>
            </a:endParaRPr>
          </a:p>
          <a:p>
            <a:pPr eaLnBrk="1" hangingPunct="1">
              <a:buFont typeface="Arial" charset="0"/>
              <a:buNone/>
            </a:pPr>
            <a:endParaRPr lang="en-US" sz="1800" b="1" smtClean="0">
              <a:effectLst/>
            </a:endParaRPr>
          </a:p>
          <a:p>
            <a:pPr eaLnBrk="1" hangingPunct="1">
              <a:buFont typeface="Arial" charset="0"/>
              <a:buNone/>
            </a:pPr>
            <a:endParaRPr lang="en-US" sz="1800" b="1" smtClean="0">
              <a:effectLst/>
            </a:endParaRPr>
          </a:p>
          <a:p>
            <a:pPr eaLnBrk="1" hangingPunct="1">
              <a:buFont typeface="Arial" charset="0"/>
              <a:buNone/>
            </a:pPr>
            <a:endParaRPr lang="en-US" sz="1800" b="1" smtClean="0">
              <a:effectLst/>
            </a:endParaRPr>
          </a:p>
          <a:p>
            <a:pPr eaLnBrk="1" hangingPunct="1">
              <a:buFont typeface="Arial" charset="0"/>
              <a:buNone/>
            </a:pPr>
            <a:endParaRPr lang="en-US" sz="1800" b="1" smtClean="0">
              <a:effectLst/>
            </a:endParaRPr>
          </a:p>
          <a:p>
            <a:pPr eaLnBrk="1" hangingPunct="1">
              <a:buFont typeface="Arial" charset="0"/>
              <a:buNone/>
            </a:pPr>
            <a:endParaRPr lang="en-US" sz="1800" b="1" smtClean="0"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en-US" sz="1800" b="1" smtClean="0">
                <a:effectLst/>
              </a:rPr>
              <a:t>     </a:t>
            </a:r>
            <a:r>
              <a:rPr lang="en-US" sz="2000" smtClean="0">
                <a:effectLst/>
              </a:rPr>
              <a:t>H is said to be a</a:t>
            </a:r>
            <a:r>
              <a:rPr lang="en-US" sz="2000" b="1" smtClean="0">
                <a:effectLst/>
              </a:rPr>
              <a:t> linear operator;</a:t>
            </a:r>
          </a:p>
          <a:p>
            <a:pPr eaLnBrk="1" hangingPunct="1">
              <a:buFont typeface="Arial" charset="0"/>
              <a:buNone/>
            </a:pPr>
            <a:r>
              <a:rPr lang="en-US" sz="2000" smtClean="0">
                <a:effectLst/>
              </a:rPr>
              <a:t>    H is said to be a</a:t>
            </a:r>
            <a:r>
              <a:rPr lang="en-US" sz="2000" b="1" smtClean="0">
                <a:effectLst/>
              </a:rPr>
              <a:t> nonlinear operator </a:t>
            </a:r>
            <a:r>
              <a:rPr lang="en-US" sz="2000" smtClean="0">
                <a:effectLst/>
              </a:rPr>
              <a:t>if it does not meet the above qualification.</a:t>
            </a:r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1031875" y="2125663"/>
          <a:ext cx="2989263" cy="581025"/>
        </p:xfrm>
        <a:graphic>
          <a:graphicData uri="http://schemas.openxmlformats.org/presentationml/2006/ole">
            <p:oleObj spid="_x0000_s3074" name="Equation" r:id="rId3" imgW="1307880" imgH="253800" progId="Equation.DSMT4">
              <p:embed/>
            </p:oleObj>
          </a:graphicData>
        </a:graphic>
      </p:graphicFrame>
      <p:sp>
        <p:nvSpPr>
          <p:cNvPr id="186374" name="AutoShape 6"/>
          <p:cNvSpPr>
            <a:spLocks noChangeArrowheads="1"/>
          </p:cNvSpPr>
          <p:nvPr/>
        </p:nvSpPr>
        <p:spPr bwMode="auto">
          <a:xfrm>
            <a:off x="6445250" y="3155950"/>
            <a:ext cx="2046288" cy="565150"/>
          </a:xfrm>
          <a:prstGeom prst="wedgeRoundRectCallout">
            <a:avLst>
              <a:gd name="adj1" fmla="val -98333"/>
              <a:gd name="adj2" fmla="val 5870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b="1"/>
              <a:t>Additivity</a:t>
            </a:r>
          </a:p>
        </p:txBody>
      </p:sp>
      <p:sp>
        <p:nvSpPr>
          <p:cNvPr id="186375" name="AutoShape 7"/>
          <p:cNvSpPr>
            <a:spLocks noChangeArrowheads="1"/>
          </p:cNvSpPr>
          <p:nvPr/>
        </p:nvSpPr>
        <p:spPr bwMode="auto">
          <a:xfrm>
            <a:off x="6445250" y="4110038"/>
            <a:ext cx="2046288" cy="565150"/>
          </a:xfrm>
          <a:prstGeom prst="wedgeRoundRectCallout">
            <a:avLst>
              <a:gd name="adj1" fmla="val -100347"/>
              <a:gd name="adj2" fmla="val 505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b="1"/>
              <a:t>Homogeneity</a:t>
            </a:r>
          </a:p>
        </p:txBody>
      </p:sp>
      <p:graphicFrame>
        <p:nvGraphicFramePr>
          <p:cNvPr id="3075" name="Object 8"/>
          <p:cNvGraphicFramePr>
            <a:graphicFrameLocks noChangeAspect="1"/>
          </p:cNvGraphicFramePr>
          <p:nvPr>
            <p:ph sz="half" idx="2"/>
          </p:nvPr>
        </p:nvGraphicFramePr>
        <p:xfrm>
          <a:off x="987425" y="2763838"/>
          <a:ext cx="4414838" cy="2462212"/>
        </p:xfrm>
        <a:graphic>
          <a:graphicData uri="http://schemas.openxmlformats.org/presentationml/2006/ole">
            <p:oleObj spid="_x0000_s3075" name="Equation" r:id="rId4" imgW="2006280" imgH="11174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86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186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63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63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4" grpId="0" animBg="1"/>
      <p:bldP spid="1863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6F666-B729-4140-8883-3BC7ED97EC02}" type="slidenum">
              <a:rPr lang="en-US"/>
              <a:pPr/>
              <a:t>9</a:t>
            </a:fld>
            <a:endParaRPr lang="en-US"/>
          </a:p>
        </p:txBody>
      </p:sp>
      <p:sp>
        <p:nvSpPr>
          <p:cNvPr id="768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6803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  </a:t>
            </a:r>
            <a:r>
              <a:rPr lang="en-US" sz="2400" dirty="0">
                <a:effectLst/>
              </a:rPr>
              <a:t>What is Digital Image Processing? 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    </a:t>
            </a:r>
            <a:r>
              <a:rPr lang="en-US" sz="1800" b="1" dirty="0">
                <a:solidFill>
                  <a:srgbClr val="339933"/>
                </a:solidFill>
                <a:effectLst/>
                <a:cs typeface="Tahoma" pitchFamily="34" charset="0"/>
              </a:rPr>
              <a:t>Digital Image</a:t>
            </a: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    — a two-dimensional function 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        </a:t>
            </a:r>
            <a:r>
              <a:rPr lang="en-US" sz="1400" b="1" i="1" dirty="0">
                <a:solidFill>
                  <a:srgbClr val="339933"/>
                </a:solidFill>
                <a:effectLst/>
                <a:cs typeface="Tahoma" pitchFamily="34" charset="0"/>
              </a:rPr>
              <a:t>x</a:t>
            </a: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and </a:t>
            </a:r>
            <a:r>
              <a:rPr lang="en-US" sz="1400" b="1" i="1" dirty="0">
                <a:solidFill>
                  <a:srgbClr val="339933"/>
                </a:solidFill>
                <a:effectLst/>
                <a:cs typeface="Tahoma" pitchFamily="34" charset="0"/>
              </a:rPr>
              <a:t>y</a:t>
            </a: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are spatial coordinates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        The amplitude of </a:t>
            </a:r>
            <a:r>
              <a:rPr lang="en-US" sz="1400" b="1" i="1" dirty="0">
                <a:solidFill>
                  <a:srgbClr val="339933"/>
                </a:solidFill>
                <a:effectLst/>
                <a:cs typeface="Tahoma" pitchFamily="34" charset="0"/>
              </a:rPr>
              <a:t>f  </a:t>
            </a: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is called </a:t>
            </a:r>
            <a:r>
              <a:rPr lang="en-US" sz="1800" b="1" dirty="0">
                <a:solidFill>
                  <a:srgbClr val="339933"/>
                </a:solidFill>
                <a:effectLst/>
                <a:cs typeface="Tahoma" pitchFamily="34" charset="0"/>
              </a:rPr>
              <a:t>intensity </a:t>
            </a: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or</a:t>
            </a:r>
            <a:r>
              <a:rPr lang="en-US" sz="1800" b="1" dirty="0">
                <a:solidFill>
                  <a:srgbClr val="339933"/>
                </a:solidFill>
                <a:effectLst/>
                <a:cs typeface="Tahoma" pitchFamily="34" charset="0"/>
              </a:rPr>
              <a:t> gray level</a:t>
            </a: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at the point (x, y)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endParaRPr lang="en-US" sz="1400" b="1" dirty="0">
              <a:solidFill>
                <a:srgbClr val="339933"/>
              </a:solidFill>
              <a:effectLst/>
              <a:cs typeface="Tahoma" pitchFamily="34" charset="0"/>
            </a:endParaRP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    </a:t>
            </a:r>
            <a:r>
              <a:rPr lang="en-US" sz="1800" b="1" dirty="0">
                <a:solidFill>
                  <a:srgbClr val="339933"/>
                </a:solidFill>
                <a:effectLst/>
                <a:cs typeface="Tahoma" pitchFamily="34" charset="0"/>
              </a:rPr>
              <a:t>Digital Image Processing</a:t>
            </a: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    — process digital images by means of computer, it covers low-, mid-, and high-level processes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   low-level: inputs and outputs are images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   mid-level: outputs are attributes extracted from input images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   high-level: an ensemble of recognition of individual objects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endParaRPr lang="en-US" sz="1400" b="1" dirty="0">
              <a:solidFill>
                <a:srgbClr val="339933"/>
              </a:solidFill>
              <a:effectLst/>
              <a:cs typeface="Tahoma" pitchFamily="34" charset="0"/>
            </a:endParaRP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    </a:t>
            </a:r>
            <a:r>
              <a:rPr lang="en-US" sz="1800" b="1" dirty="0">
                <a:solidFill>
                  <a:srgbClr val="339933"/>
                </a:solidFill>
                <a:effectLst/>
                <a:cs typeface="Tahoma" pitchFamily="34" charset="0"/>
              </a:rPr>
              <a:t>Pixel</a:t>
            </a: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     — the elements of a digital image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endParaRPr lang="en-US" sz="1400" dirty="0">
              <a:solidFill>
                <a:srgbClr val="339933"/>
              </a:solidFill>
              <a:effectLst/>
            </a:endParaRPr>
          </a:p>
          <a:p>
            <a:pPr>
              <a:lnSpc>
                <a:spcPct val="90000"/>
              </a:lnSpc>
              <a:buFont typeface="Arial" pitchFamily="34" charset="0"/>
              <a:buNone/>
            </a:pPr>
            <a:endParaRPr lang="en-US" sz="1400" b="1" dirty="0">
              <a:solidFill>
                <a:srgbClr val="339933"/>
              </a:solidFill>
              <a:effectLst/>
            </a:endParaRPr>
          </a:p>
          <a:p>
            <a:pPr>
              <a:lnSpc>
                <a:spcPct val="90000"/>
              </a:lnSpc>
              <a:buFont typeface="Arial" pitchFamily="34" charset="0"/>
              <a:buNone/>
            </a:pPr>
            <a:endParaRPr lang="en-US" sz="1400" dirty="0">
              <a:solidFill>
                <a:srgbClr val="339933"/>
              </a:solidFill>
              <a:effectLst/>
            </a:endParaRPr>
          </a:p>
          <a:p>
            <a:pPr>
              <a:lnSpc>
                <a:spcPct val="90000"/>
              </a:lnSpc>
              <a:buFont typeface="Arial" pitchFamily="34" charset="0"/>
              <a:buNone/>
            </a:pPr>
            <a:endParaRPr lang="en-US" sz="2000" dirty="0">
              <a:solidFill>
                <a:srgbClr val="339933"/>
              </a:solidFill>
              <a:effectLst/>
            </a:endParaRPr>
          </a:p>
          <a:p>
            <a:pPr>
              <a:lnSpc>
                <a:spcPct val="90000"/>
              </a:lnSpc>
              <a:buFont typeface="Arial" pitchFamily="34" charset="0"/>
              <a:buNone/>
            </a:pPr>
            <a:endParaRPr lang="en-US" sz="2000" dirty="0">
              <a:solidFill>
                <a:srgbClr val="339933"/>
              </a:solidFill>
              <a:effectLst/>
            </a:endParaRPr>
          </a:p>
          <a:p>
            <a:pPr>
              <a:lnSpc>
                <a:spcPct val="90000"/>
              </a:lnSpc>
              <a:buFont typeface="Arial" pitchFamily="34" charset="0"/>
              <a:buNone/>
            </a:pPr>
            <a:endParaRPr lang="en-US" sz="2000" dirty="0">
              <a:effectLst/>
            </a:endParaRPr>
          </a:p>
          <a:p>
            <a:pPr lvl="2">
              <a:lnSpc>
                <a:spcPct val="90000"/>
              </a:lnSpc>
              <a:buClr>
                <a:srgbClr val="FF9933"/>
              </a:buClr>
              <a:buFont typeface="Wingdings" pitchFamily="2" charset="2"/>
              <a:buNone/>
            </a:pPr>
            <a:endParaRPr lang="en-US" sz="2000" dirty="0">
              <a:solidFill>
                <a:srgbClr val="339933"/>
              </a:solidFill>
              <a:effectLst/>
            </a:endParaRPr>
          </a:p>
          <a:p>
            <a:pPr lvl="1">
              <a:lnSpc>
                <a:spcPct val="90000"/>
              </a:lnSpc>
              <a:buClr>
                <a:srgbClr val="FF9933"/>
              </a:buClr>
              <a:buFontTx/>
              <a:buChar char="•"/>
            </a:pPr>
            <a:endParaRPr lang="en-US" sz="2000" dirty="0">
              <a:solidFill>
                <a:srgbClr val="339933"/>
              </a:solidFill>
              <a:effectLst/>
            </a:endParaRPr>
          </a:p>
          <a:p>
            <a:pPr lvl="1">
              <a:lnSpc>
                <a:spcPct val="90000"/>
              </a:lnSpc>
            </a:pPr>
            <a:endParaRPr lang="en-US" sz="2400" dirty="0">
              <a:effectLst/>
            </a:endParaRPr>
          </a:p>
          <a:p>
            <a:pPr>
              <a:lnSpc>
                <a:spcPct val="90000"/>
              </a:lnSpc>
            </a:pPr>
            <a:endParaRPr lang="en-US" sz="2800" dirty="0">
              <a:effectLst/>
            </a:endParaRP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graphicFrame>
        <p:nvGraphicFramePr>
          <p:cNvPr id="76805" name="Object 5"/>
          <p:cNvGraphicFramePr>
            <a:graphicFrameLocks noChangeAspect="1"/>
          </p:cNvGraphicFramePr>
          <p:nvPr/>
        </p:nvGraphicFramePr>
        <p:xfrm>
          <a:off x="3629025" y="2474913"/>
          <a:ext cx="996950" cy="419100"/>
        </p:xfrm>
        <a:graphic>
          <a:graphicData uri="http://schemas.openxmlformats.org/presentationml/2006/ole">
            <p:oleObj spid="_x0000_s232450" name="Equation" r:id="rId3" imgW="482400" imgH="2030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3072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8890AB-C16A-49F8-8E77-B1D1349ED208}" type="slidenum">
              <a:rPr lang="en-US" smtClean="0"/>
              <a:pPr/>
              <a:t>90</a:t>
            </a:fld>
            <a:endParaRPr lang="en-US" smtClean="0"/>
          </a:p>
        </p:txBody>
      </p:sp>
      <p:sp>
        <p:nvSpPr>
          <p:cNvPr id="1894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Arithmetic Operations</a:t>
            </a:r>
          </a:p>
        </p:txBody>
      </p:sp>
      <p:sp>
        <p:nvSpPr>
          <p:cNvPr id="30725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1600200"/>
            <a:ext cx="7969250" cy="4718050"/>
          </a:xfrm>
        </p:spPr>
        <p:txBody>
          <a:bodyPr/>
          <a:lstStyle/>
          <a:p>
            <a:pPr algn="just" eaLnBrk="1" hangingPunct="1"/>
            <a:r>
              <a:rPr lang="en-US" sz="2400" smtClean="0">
                <a:effectLst/>
              </a:rPr>
              <a:t>Arithmetic operations between images are array operations. The four arithmetic operations are denoted as</a:t>
            </a:r>
          </a:p>
          <a:p>
            <a:pPr eaLnBrk="1" hangingPunct="1">
              <a:buFont typeface="Arial" charset="0"/>
              <a:buNone/>
            </a:pPr>
            <a:endParaRPr lang="en-US" sz="2400" smtClean="0"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   s(x,y) = f(x,y) + g(x,y)</a:t>
            </a: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   d(x,y) = f(x,y) – g(x,y)</a:t>
            </a: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   p(x,y) = f(x,y) </a:t>
            </a:r>
            <a:r>
              <a:rPr lang="en-US" sz="2400" smtClean="0">
                <a:effectLst/>
                <a:cs typeface="Tahoma" pitchFamily="34" charset="0"/>
              </a:rPr>
              <a:t>× g(x,y)</a:t>
            </a: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  <a:cs typeface="Tahoma" pitchFamily="34" charset="0"/>
              </a:rPr>
              <a:t>    v(x,y) = f(x,y) ÷ g(x,y)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41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DE69C69-1A94-4CFB-B9F5-DA437786608B}" type="slidenum">
              <a:rPr lang="en-US" smtClean="0"/>
              <a:pPr/>
              <a:t>91</a:t>
            </a:fld>
            <a:endParaRPr lang="en-US" smtClean="0"/>
          </a:p>
        </p:txBody>
      </p:sp>
      <p:sp>
        <p:nvSpPr>
          <p:cNvPr id="1904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smtClean="0"/>
              <a:t>Example: Addition of Noisy Images for Noise Reduction</a:t>
            </a:r>
          </a:p>
        </p:txBody>
      </p:sp>
      <p:sp>
        <p:nvSpPr>
          <p:cNvPr id="190467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Noiseless image: f(x,y)</a:t>
            </a: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Noise: n(x,y)  </a:t>
            </a:r>
            <a:r>
              <a:rPr lang="en-US" sz="1800" smtClean="0">
                <a:effectLst/>
              </a:rPr>
              <a:t>(at every pair of coordinates (x,y), the noise is uncorrelated and has zero average value)</a:t>
            </a: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Corrupted image: g(x,y)</a:t>
            </a: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                    g(x,y) = f(x,y) + n(x,y)</a:t>
            </a:r>
          </a:p>
          <a:p>
            <a:pPr eaLnBrk="1" hangingPunct="1">
              <a:buFont typeface="Arial" charset="0"/>
              <a:buNone/>
            </a:pPr>
            <a:endParaRPr lang="en-US" sz="2400" smtClean="0"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Reducing the noise by adding a set of noisy images, {g</a:t>
            </a:r>
            <a:r>
              <a:rPr lang="en-US" sz="2400" baseline="-25000" smtClean="0">
                <a:effectLst/>
              </a:rPr>
              <a:t>i</a:t>
            </a:r>
            <a:r>
              <a:rPr lang="en-US" sz="2400" smtClean="0">
                <a:effectLst/>
              </a:rPr>
              <a:t>(x,y)}</a:t>
            </a: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                    </a:t>
            </a:r>
          </a:p>
        </p:txBody>
      </p:sp>
      <p:graphicFrame>
        <p:nvGraphicFramePr>
          <p:cNvPr id="190469" name="Object 5"/>
          <p:cNvGraphicFramePr>
            <a:graphicFrameLocks noChangeAspect="1"/>
          </p:cNvGraphicFramePr>
          <p:nvPr/>
        </p:nvGraphicFramePr>
        <p:xfrm>
          <a:off x="1912938" y="4476750"/>
          <a:ext cx="4076700" cy="1227138"/>
        </p:xfrm>
        <a:graphic>
          <a:graphicData uri="http://schemas.openxmlformats.org/presentationml/2006/ole">
            <p:oleObj spid="_x0000_s4098" name="Equation" r:id="rId3" imgW="1434960" imgH="4316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90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Date Placeholder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5126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E7BBD3A-E911-4BE1-A305-1D31699F550A}" type="slidenum">
              <a:rPr lang="en-US" smtClean="0"/>
              <a:pPr/>
              <a:t>92</a:t>
            </a:fld>
            <a:endParaRPr lang="en-US" smtClean="0"/>
          </a:p>
        </p:txBody>
      </p:sp>
      <p:sp>
        <p:nvSpPr>
          <p:cNvPr id="1914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smtClean="0"/>
              <a:t>Example: Addition of Noisy Images for Noise Reduction</a:t>
            </a:r>
          </a:p>
        </p:txBody>
      </p:sp>
      <p:sp>
        <p:nvSpPr>
          <p:cNvPr id="5128" name="Rectangle 3"/>
          <p:cNvSpPr>
            <a:spLocks noGrp="1" noRot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2000" smtClean="0">
                <a:effectLst/>
              </a:rPr>
              <a:t>                     </a:t>
            </a:r>
          </a:p>
        </p:txBody>
      </p:sp>
      <p:graphicFrame>
        <p:nvGraphicFramePr>
          <p:cNvPr id="191494" name="Object 6"/>
          <p:cNvGraphicFramePr>
            <a:graphicFrameLocks noChangeAspect="1"/>
          </p:cNvGraphicFramePr>
          <p:nvPr>
            <p:ph sz="quarter" idx="2"/>
          </p:nvPr>
        </p:nvGraphicFramePr>
        <p:xfrm>
          <a:off x="600075" y="2590800"/>
          <a:ext cx="4114800" cy="3400425"/>
        </p:xfrm>
        <a:graphic>
          <a:graphicData uri="http://schemas.openxmlformats.org/presentationml/2006/ole">
            <p:oleObj spid="_x0000_s5122" name="Equation" r:id="rId3" imgW="1968480" imgH="1625400" progId="Equation.DSMT4">
              <p:embed/>
            </p:oleObj>
          </a:graphicData>
        </a:graphic>
      </p:graphicFrame>
      <p:graphicFrame>
        <p:nvGraphicFramePr>
          <p:cNvPr id="5123" name="Object 5"/>
          <p:cNvGraphicFramePr>
            <a:graphicFrameLocks noChangeAspect="1"/>
          </p:cNvGraphicFramePr>
          <p:nvPr/>
        </p:nvGraphicFramePr>
        <p:xfrm>
          <a:off x="2465388" y="1347788"/>
          <a:ext cx="3744912" cy="1127125"/>
        </p:xfrm>
        <a:graphic>
          <a:graphicData uri="http://schemas.openxmlformats.org/presentationml/2006/ole">
            <p:oleObj spid="_x0000_s5123" name="Equation" r:id="rId4" imgW="1434960" imgH="431640" progId="Equation.DSMT4">
              <p:embed/>
            </p:oleObj>
          </a:graphicData>
        </a:graphic>
      </p:graphicFrame>
      <p:graphicFrame>
        <p:nvGraphicFramePr>
          <p:cNvPr id="191496" name="Object 8"/>
          <p:cNvGraphicFramePr>
            <a:graphicFrameLocks noChangeAspect="1"/>
          </p:cNvGraphicFramePr>
          <p:nvPr>
            <p:ph sz="quarter" idx="3"/>
          </p:nvPr>
        </p:nvGraphicFramePr>
        <p:xfrm>
          <a:off x="5489575" y="2808288"/>
          <a:ext cx="3389313" cy="2346325"/>
        </p:xfrm>
        <a:graphic>
          <a:graphicData uri="http://schemas.openxmlformats.org/presentationml/2006/ole">
            <p:oleObj spid="_x0000_s5124" name="Equation" r:id="rId5" imgW="1320480" imgH="9144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Date Placeholder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31747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CD90CA-0C7D-48A0-B68C-AC99827B5CDA}" type="slidenum">
              <a:rPr lang="en-US" smtClean="0"/>
              <a:pPr/>
              <a:t>93</a:t>
            </a:fld>
            <a:endParaRPr lang="en-US" smtClean="0"/>
          </a:p>
        </p:txBody>
      </p:sp>
      <p:sp>
        <p:nvSpPr>
          <p:cNvPr id="1955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smtClean="0"/>
              <a:t>Example: Addition of Noisy Images for Noise Reduction</a:t>
            </a:r>
          </a:p>
        </p:txBody>
      </p:sp>
      <p:sp>
        <p:nvSpPr>
          <p:cNvPr id="31749" name="Rectangle 3"/>
          <p:cNvSpPr>
            <a:spLocks noGrp="1" noRot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2000" smtClean="0">
                <a:effectLst/>
              </a:rPr>
              <a:t>                     </a:t>
            </a:r>
          </a:p>
        </p:txBody>
      </p:sp>
      <p:sp>
        <p:nvSpPr>
          <p:cNvPr id="31750" name="Rectangle 10"/>
          <p:cNvSpPr>
            <a:spLocks noRot="1" noChangeArrowheads="1"/>
          </p:cNvSpPr>
          <p:nvPr/>
        </p:nvSpPr>
        <p:spPr bwMode="auto">
          <a:xfrm>
            <a:off x="301625" y="1600200"/>
            <a:ext cx="7969250" cy="471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Char char="►"/>
            </a:pPr>
            <a:r>
              <a:rPr lang="en-US" sz="2400"/>
              <a:t>In astronomy, imaging under very low light levels frequently causes sensor noise to render single images virtually useless for analysis.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Char char="►"/>
            </a:pPr>
            <a:endParaRPr lang="en-US" sz="2400"/>
          </a:p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Char char="►"/>
            </a:pPr>
            <a:r>
              <a:rPr lang="en-US" sz="2400"/>
              <a:t>In astronomical observations, similar sensors for noise reduction by observing the same scene over long periods of time. Image averaging is then used to reduce the noise.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327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BBAD883-BD5E-4F65-A611-4C4E50973573}" type="slidenum">
              <a:rPr lang="en-US" smtClean="0"/>
              <a:pPr/>
              <a:t>94</a:t>
            </a:fld>
            <a:endParaRPr lang="en-US" smtClean="0"/>
          </a:p>
        </p:txBody>
      </p:sp>
      <p:sp>
        <p:nvSpPr>
          <p:cNvPr id="1884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32773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73063" y="-20638"/>
            <a:ext cx="8258175" cy="6965951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967A6A-7D49-4164-9907-D42252384998}" type="slidenum">
              <a:rPr lang="en-US" smtClean="0"/>
              <a:pPr/>
              <a:t>95</a:t>
            </a:fld>
            <a:endParaRPr lang="en-US" smtClean="0"/>
          </a:p>
        </p:txBody>
      </p:sp>
      <p:sp>
        <p:nvSpPr>
          <p:cNvPr id="1966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smtClean="0"/>
              <a:t>An Example of Image Subtraction: Mask Mode Radiography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2000" b="1" smtClean="0">
                <a:effectLst/>
              </a:rPr>
              <a:t>Mask h(x,y):</a:t>
            </a:r>
            <a:r>
              <a:rPr lang="en-US" sz="2000" smtClean="0">
                <a:effectLst/>
              </a:rPr>
              <a:t> an X-ray image of a region of a patient’s body </a:t>
            </a:r>
          </a:p>
          <a:p>
            <a:pPr eaLnBrk="1" hangingPunct="1">
              <a:buFont typeface="Arial" charset="0"/>
              <a:buNone/>
            </a:pPr>
            <a:endParaRPr lang="en-US" sz="2000" smtClean="0"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en-US" sz="2000" b="1" smtClean="0">
                <a:effectLst/>
              </a:rPr>
              <a:t>Live images f(x,y):</a:t>
            </a:r>
            <a:r>
              <a:rPr lang="en-US" sz="2000" smtClean="0">
                <a:effectLst/>
              </a:rPr>
              <a:t> X-ray images captured at TV rates after injection of the contrast medium</a:t>
            </a:r>
          </a:p>
          <a:p>
            <a:pPr eaLnBrk="1" hangingPunct="1">
              <a:buFont typeface="Arial" charset="0"/>
              <a:buNone/>
            </a:pPr>
            <a:endParaRPr lang="en-US" sz="2000" smtClean="0"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en-US" sz="2000" b="1" smtClean="0">
                <a:effectLst/>
              </a:rPr>
              <a:t>Enhanced detail g(x,y)</a:t>
            </a:r>
          </a:p>
          <a:p>
            <a:pPr eaLnBrk="1" hangingPunct="1">
              <a:buFont typeface="Arial" charset="0"/>
              <a:buNone/>
            </a:pPr>
            <a:endParaRPr lang="en-US" sz="2000" smtClean="0"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en-US" sz="2000" smtClean="0">
                <a:effectLst/>
              </a:rPr>
              <a:t>                     g(x,y) = f(x,y) - h(x,y)</a:t>
            </a:r>
          </a:p>
          <a:p>
            <a:pPr eaLnBrk="1" hangingPunct="1">
              <a:buFont typeface="Arial" charset="0"/>
              <a:buNone/>
            </a:pPr>
            <a:endParaRPr lang="en-US" sz="2000" smtClean="0"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en-US" sz="2000" smtClean="0">
                <a:effectLst/>
              </a:rPr>
              <a:t>    </a:t>
            </a:r>
            <a:r>
              <a:rPr lang="en-US" sz="2000" smtClean="0">
                <a:solidFill>
                  <a:srgbClr val="339933"/>
                </a:solidFill>
                <a:effectLst/>
              </a:rPr>
              <a:t>The procedure gives a movie showing how the contrast medium propagates through the various arteries in the area being observed.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6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6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348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5DFC7A-0ED1-45B4-884F-DCAD56FD967F}" type="slidenum">
              <a:rPr lang="en-US" smtClean="0"/>
              <a:pPr/>
              <a:t>96</a:t>
            </a:fld>
            <a:endParaRPr lang="en-US" smtClean="0"/>
          </a:p>
        </p:txBody>
      </p:sp>
      <p:pic>
        <p:nvPicPr>
          <p:cNvPr id="3482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5175" y="115888"/>
            <a:ext cx="5951538" cy="589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0863" y="206375"/>
            <a:ext cx="1766887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0689A05-B7C8-48A5-B063-9D443F886FF6}" type="slidenum">
              <a:rPr lang="en-US" smtClean="0"/>
              <a:pPr/>
              <a:t>97</a:t>
            </a:fld>
            <a:endParaRPr lang="en-US" smtClean="0"/>
          </a:p>
        </p:txBody>
      </p:sp>
      <p:sp>
        <p:nvSpPr>
          <p:cNvPr id="1986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smtClean="0"/>
              <a:t>An Example of Image Multiplication</a:t>
            </a:r>
          </a:p>
        </p:txBody>
      </p:sp>
      <p:pic>
        <p:nvPicPr>
          <p:cNvPr id="3584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31875"/>
            <a:ext cx="9144000" cy="479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368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38A5145-5EA8-41E5-97FF-D1FE80043167}" type="slidenum">
              <a:rPr lang="en-US" smtClean="0"/>
              <a:pPr/>
              <a:t>98</a:t>
            </a:fld>
            <a:endParaRPr lang="en-US" smtClean="0"/>
          </a:p>
        </p:txBody>
      </p:sp>
      <p:sp>
        <p:nvSpPr>
          <p:cNvPr id="2007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/>
              <a:t>Set and Logical Operations</a:t>
            </a:r>
          </a:p>
        </p:txBody>
      </p:sp>
      <p:pic>
        <p:nvPicPr>
          <p:cNvPr id="2007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6900" y="1314450"/>
            <a:ext cx="5942013" cy="464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07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9088" y="1227138"/>
            <a:ext cx="2201862" cy="425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00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200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Weeks 1 &amp; 2</a:t>
            </a:r>
          </a:p>
        </p:txBody>
      </p:sp>
      <p:sp>
        <p:nvSpPr>
          <p:cNvPr id="614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144422F-7C22-444C-8FE0-1A319F01F7B9}" type="slidenum">
              <a:rPr lang="en-US" smtClean="0"/>
              <a:pPr/>
              <a:t>99</a:t>
            </a:fld>
            <a:endParaRPr lang="en-US" smtClean="0"/>
          </a:p>
        </p:txBody>
      </p:sp>
      <p:sp>
        <p:nvSpPr>
          <p:cNvPr id="2017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Set and Logical Operations</a:t>
            </a:r>
          </a:p>
        </p:txBody>
      </p:sp>
      <p:sp>
        <p:nvSpPr>
          <p:cNvPr id="201733" name="Rectangle 5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1357313"/>
            <a:ext cx="8518525" cy="5257800"/>
          </a:xfrm>
          <a:noFill/>
        </p:spPr>
        <p:txBody>
          <a:bodyPr/>
          <a:lstStyle/>
          <a:p>
            <a:pPr algn="just" eaLnBrk="1" hangingPunct="1"/>
            <a:r>
              <a:rPr lang="en-US" sz="2400" smtClean="0">
                <a:effectLst/>
              </a:rPr>
              <a:t> Let A be the elements of a gray-scale image</a:t>
            </a:r>
          </a:p>
          <a:p>
            <a:pPr algn="just"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   The elements of A are triplets of the form (x, y, z), where x and y are spatial coordinates and z denotes the intensity at the point (x, y).</a:t>
            </a:r>
          </a:p>
          <a:p>
            <a:pPr eaLnBrk="1" hangingPunct="1">
              <a:buFont typeface="Arial" charset="0"/>
              <a:buNone/>
            </a:pPr>
            <a:r>
              <a:rPr lang="en-US" sz="2400" smtClean="0">
                <a:effectLst/>
              </a:rPr>
              <a:t>     </a:t>
            </a:r>
          </a:p>
          <a:p>
            <a:pPr eaLnBrk="1" hangingPunct="1">
              <a:buFont typeface="Arial" charset="0"/>
              <a:buNone/>
            </a:pPr>
            <a:endParaRPr lang="en-US" sz="2400" smtClean="0">
              <a:effectLst/>
            </a:endParaRPr>
          </a:p>
          <a:p>
            <a:pPr eaLnBrk="1" hangingPunct="1"/>
            <a:r>
              <a:rPr lang="en-US" sz="2400" smtClean="0">
                <a:effectLst/>
              </a:rPr>
              <a:t> The complement of A is denoted A</a:t>
            </a:r>
            <a:r>
              <a:rPr lang="en-US" sz="2400" baseline="30000" smtClean="0">
                <a:effectLst/>
              </a:rPr>
              <a:t>c</a:t>
            </a:r>
            <a:r>
              <a:rPr lang="en-US" sz="2400" smtClean="0">
                <a:effectLst/>
              </a:rPr>
              <a:t> </a:t>
            </a:r>
          </a:p>
          <a:p>
            <a:pPr eaLnBrk="1" hangingPunct="1">
              <a:buFont typeface="Arial" charset="0"/>
              <a:buNone/>
            </a:pPr>
            <a:r>
              <a:rPr lang="en-US" sz="2000" smtClean="0">
                <a:effectLst/>
              </a:rPr>
              <a:t>     </a:t>
            </a:r>
          </a:p>
        </p:txBody>
      </p:sp>
      <p:graphicFrame>
        <p:nvGraphicFramePr>
          <p:cNvPr id="201734" name="Object 6"/>
          <p:cNvGraphicFramePr>
            <a:graphicFrameLocks noChangeAspect="1"/>
          </p:cNvGraphicFramePr>
          <p:nvPr/>
        </p:nvGraphicFramePr>
        <p:xfrm>
          <a:off x="893763" y="4457700"/>
          <a:ext cx="7654925" cy="968375"/>
        </p:xfrm>
        <a:graphic>
          <a:graphicData uri="http://schemas.openxmlformats.org/presentationml/2006/ole">
            <p:oleObj spid="_x0000_s6146" name="Equation" r:id="rId3" imgW="3809880" imgH="482400" progId="Equation.DSMT4">
              <p:embed/>
            </p:oleObj>
          </a:graphicData>
        </a:graphic>
      </p:graphicFrame>
      <p:graphicFrame>
        <p:nvGraphicFramePr>
          <p:cNvPr id="201735" name="Object 7"/>
          <p:cNvGraphicFramePr>
            <a:graphicFrameLocks noChangeAspect="1"/>
          </p:cNvGraphicFramePr>
          <p:nvPr>
            <p:ph sz="half" idx="2"/>
          </p:nvPr>
        </p:nvGraphicFramePr>
        <p:xfrm>
          <a:off x="931863" y="3106738"/>
          <a:ext cx="4122737" cy="557212"/>
        </p:xfrm>
        <a:graphic>
          <a:graphicData uri="http://schemas.openxmlformats.org/presentationml/2006/ole">
            <p:oleObj spid="_x0000_s6147" name="Equation" r:id="rId4" imgW="168876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1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20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017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01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(x,y) = t ( f(x,y) 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685.75"/>
  <p:tag name="PICTUREFILESIZE" val="80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(x,y) = f(t_x(x,y), t_y(x,y) 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016.125"/>
  <p:tag name="PICTUREFILESIZE" val="13166"/>
</p:tagLst>
</file>

<file path=ppt/theme/theme1.xml><?xml version="1.0" encoding="utf-8"?>
<a:theme xmlns:a="http://schemas.openxmlformats.org/drawingml/2006/main" name="Compass">
  <a:themeElements>
    <a:clrScheme name="Compass 11">
      <a:dk1>
        <a:srgbClr val="000000"/>
      </a:dk1>
      <a:lt1>
        <a:srgbClr val="FFFFFF"/>
      </a:lt1>
      <a:dk2>
        <a:srgbClr val="000000"/>
      </a:dk2>
      <a:lt2>
        <a:srgbClr val="FFFEF7"/>
      </a:lt2>
      <a:accent1>
        <a:srgbClr val="E1E1FF"/>
      </a:accent1>
      <a:accent2>
        <a:srgbClr val="D9FFF8"/>
      </a:accent2>
      <a:accent3>
        <a:srgbClr val="FFFFFF"/>
      </a:accent3>
      <a:accent4>
        <a:srgbClr val="000000"/>
      </a:accent4>
      <a:accent5>
        <a:srgbClr val="EEEEFF"/>
      </a:accent5>
      <a:accent6>
        <a:srgbClr val="C4E7E1"/>
      </a:accent6>
      <a:hlink>
        <a:srgbClr val="9966FF"/>
      </a:hlink>
      <a:folHlink>
        <a:srgbClr val="666699"/>
      </a:folHlink>
    </a:clrScheme>
    <a:fontScheme name="Compa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Compass 1">
        <a:dk1>
          <a:srgbClr val="00007A"/>
        </a:dk1>
        <a:lt1>
          <a:srgbClr val="FFFFFF"/>
        </a:lt1>
        <a:dk2>
          <a:srgbClr val="000066"/>
        </a:dk2>
        <a:lt2>
          <a:srgbClr val="CCECFF"/>
        </a:lt2>
        <a:accent1>
          <a:srgbClr val="6F64C2"/>
        </a:accent1>
        <a:accent2>
          <a:srgbClr val="0089BA"/>
        </a:accent2>
        <a:accent3>
          <a:srgbClr val="AAAAB8"/>
        </a:accent3>
        <a:accent4>
          <a:srgbClr val="DADADA"/>
        </a:accent4>
        <a:accent5>
          <a:srgbClr val="BBB8DD"/>
        </a:accent5>
        <a:accent6>
          <a:srgbClr val="007CA8"/>
        </a:accent6>
        <a:hlink>
          <a:srgbClr val="66CCFF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2">
        <a:dk1>
          <a:srgbClr val="5B5D6B"/>
        </a:dk1>
        <a:lt1>
          <a:srgbClr val="FFFFFF"/>
        </a:lt1>
        <a:dk2>
          <a:srgbClr val="5A5C6C"/>
        </a:dk2>
        <a:lt2>
          <a:srgbClr val="FFFFCC"/>
        </a:lt2>
        <a:accent1>
          <a:srgbClr val="9966FF"/>
        </a:accent1>
        <a:accent2>
          <a:srgbClr val="9383B3"/>
        </a:accent2>
        <a:accent3>
          <a:srgbClr val="B5B5BA"/>
        </a:accent3>
        <a:accent4>
          <a:srgbClr val="DADADA"/>
        </a:accent4>
        <a:accent5>
          <a:srgbClr val="CAB8FF"/>
        </a:accent5>
        <a:accent6>
          <a:srgbClr val="8576A2"/>
        </a:accent6>
        <a:hlink>
          <a:srgbClr val="A3C145"/>
        </a:hlink>
        <a:folHlink>
          <a:srgbClr val="6FA9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3">
        <a:dk1>
          <a:srgbClr val="860000"/>
        </a:dk1>
        <a:lt1>
          <a:srgbClr val="FFFFFF"/>
        </a:lt1>
        <a:dk2>
          <a:srgbClr val="800000"/>
        </a:dk2>
        <a:lt2>
          <a:srgbClr val="FFFFCC"/>
        </a:lt2>
        <a:accent1>
          <a:srgbClr val="FF6600"/>
        </a:accent1>
        <a:accent2>
          <a:srgbClr val="FF9933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4">
        <a:dk1>
          <a:srgbClr val="676A5C"/>
        </a:dk1>
        <a:lt1>
          <a:srgbClr val="FFFFFF"/>
        </a:lt1>
        <a:dk2>
          <a:srgbClr val="686B5D"/>
        </a:dk2>
        <a:lt2>
          <a:srgbClr val="FFFFCC"/>
        </a:lt2>
        <a:accent1>
          <a:srgbClr val="CC6600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E2B8AA"/>
        </a:accent5>
        <a:accent6>
          <a:srgbClr val="738F98"/>
        </a:accent6>
        <a:hlink>
          <a:srgbClr val="DDBF4F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5">
        <a:dk1>
          <a:srgbClr val="AC835E"/>
        </a:dk1>
        <a:lt1>
          <a:srgbClr val="FFFFFF"/>
        </a:lt1>
        <a:dk2>
          <a:srgbClr val="AE8764"/>
        </a:dk2>
        <a:lt2>
          <a:srgbClr val="FFFFCC"/>
        </a:lt2>
        <a:accent1>
          <a:srgbClr val="CC6600"/>
        </a:accent1>
        <a:accent2>
          <a:srgbClr val="FF5050"/>
        </a:accent2>
        <a:accent3>
          <a:srgbClr val="D3C3B8"/>
        </a:accent3>
        <a:accent4>
          <a:srgbClr val="DADADA"/>
        </a:accent4>
        <a:accent5>
          <a:srgbClr val="E2B8AA"/>
        </a:accent5>
        <a:accent6>
          <a:srgbClr val="E74848"/>
        </a:accent6>
        <a:hlink>
          <a:srgbClr val="FFCC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6">
        <a:dk1>
          <a:srgbClr val="526133"/>
        </a:dk1>
        <a:lt1>
          <a:srgbClr val="FFFFFF"/>
        </a:lt1>
        <a:dk2>
          <a:srgbClr val="4E5D31"/>
        </a:dk2>
        <a:lt2>
          <a:srgbClr val="FFFFCC"/>
        </a:lt2>
        <a:accent1>
          <a:srgbClr val="99CC00"/>
        </a:accent1>
        <a:accent2>
          <a:srgbClr val="7A9505"/>
        </a:accent2>
        <a:accent3>
          <a:srgbClr val="B2B6AD"/>
        </a:accent3>
        <a:accent4>
          <a:srgbClr val="DADADA"/>
        </a:accent4>
        <a:accent5>
          <a:srgbClr val="CAE2AA"/>
        </a:accent5>
        <a:accent6>
          <a:srgbClr val="6E8704"/>
        </a:accent6>
        <a:hlink>
          <a:srgbClr val="FFCC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7">
        <a:dk1>
          <a:srgbClr val="000000"/>
        </a:dk1>
        <a:lt1>
          <a:srgbClr val="DDDCC5"/>
        </a:lt1>
        <a:dk2>
          <a:srgbClr val="95934B"/>
        </a:dk2>
        <a:lt2>
          <a:srgbClr val="DBDAC3"/>
        </a:lt2>
        <a:accent1>
          <a:srgbClr val="EAEBE1"/>
        </a:accent1>
        <a:accent2>
          <a:srgbClr val="9DB0B7"/>
        </a:accent2>
        <a:accent3>
          <a:srgbClr val="EBEBDF"/>
        </a:accent3>
        <a:accent4>
          <a:srgbClr val="000000"/>
        </a:accent4>
        <a:accent5>
          <a:srgbClr val="F3F3EE"/>
        </a:accent5>
        <a:accent6>
          <a:srgbClr val="8E9FA6"/>
        </a:accent6>
        <a:hlink>
          <a:srgbClr val="0099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 8">
        <a:dk1>
          <a:srgbClr val="007E7B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CC66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B95C"/>
        </a:accent6>
        <a:hlink>
          <a:srgbClr val="CCFFCC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9">
        <a:dk1>
          <a:srgbClr val="000000"/>
        </a:dk1>
        <a:lt1>
          <a:srgbClr val="FFFFFF"/>
        </a:lt1>
        <a:dk2>
          <a:srgbClr val="000000"/>
        </a:dk2>
        <a:lt2>
          <a:srgbClr val="FEFEFE"/>
        </a:lt2>
        <a:accent1>
          <a:srgbClr val="E1E1FF"/>
        </a:accent1>
        <a:accent2>
          <a:srgbClr val="D9FFF8"/>
        </a:accent2>
        <a:accent3>
          <a:srgbClr val="FFFFFF"/>
        </a:accent3>
        <a:accent4>
          <a:srgbClr val="000000"/>
        </a:accent4>
        <a:accent5>
          <a:srgbClr val="EEEEFF"/>
        </a:accent5>
        <a:accent6>
          <a:srgbClr val="C4E7E1"/>
        </a:accent6>
        <a:hlink>
          <a:srgbClr val="9966FF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 10">
        <a:dk1>
          <a:srgbClr val="000000"/>
        </a:dk1>
        <a:lt1>
          <a:srgbClr val="FFFFFF"/>
        </a:lt1>
        <a:dk2>
          <a:srgbClr val="000000"/>
        </a:dk2>
        <a:lt2>
          <a:srgbClr val="DEF6FE"/>
        </a:lt2>
        <a:accent1>
          <a:srgbClr val="E1E1FF"/>
        </a:accent1>
        <a:accent2>
          <a:srgbClr val="D9FFF8"/>
        </a:accent2>
        <a:accent3>
          <a:srgbClr val="FFFFFF"/>
        </a:accent3>
        <a:accent4>
          <a:srgbClr val="000000"/>
        </a:accent4>
        <a:accent5>
          <a:srgbClr val="EEEEFF"/>
        </a:accent5>
        <a:accent6>
          <a:srgbClr val="C4E7E1"/>
        </a:accent6>
        <a:hlink>
          <a:srgbClr val="9966FF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 11">
        <a:dk1>
          <a:srgbClr val="000000"/>
        </a:dk1>
        <a:lt1>
          <a:srgbClr val="FFFFFF"/>
        </a:lt1>
        <a:dk2>
          <a:srgbClr val="000000"/>
        </a:dk2>
        <a:lt2>
          <a:srgbClr val="FFFEF7"/>
        </a:lt2>
        <a:accent1>
          <a:srgbClr val="E1E1FF"/>
        </a:accent1>
        <a:accent2>
          <a:srgbClr val="D9FFF8"/>
        </a:accent2>
        <a:accent3>
          <a:srgbClr val="FFFFFF"/>
        </a:accent3>
        <a:accent4>
          <a:srgbClr val="000000"/>
        </a:accent4>
        <a:accent5>
          <a:srgbClr val="EEEEFF"/>
        </a:accent5>
        <a:accent6>
          <a:srgbClr val="C4E7E1"/>
        </a:accent6>
        <a:hlink>
          <a:srgbClr val="9966FF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Compass</Template>
  <TotalTime>10640</TotalTime>
  <Words>3896</Words>
  <Application>Microsoft Office PowerPoint</Application>
  <PresentationFormat>On-screen Show (4:3)</PresentationFormat>
  <Paragraphs>824</Paragraphs>
  <Slides>120</Slides>
  <Notes>16</Notes>
  <HiddenSlides>0</HiddenSlides>
  <MMClips>5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120</vt:i4>
      </vt:variant>
    </vt:vector>
  </HeadingPairs>
  <TitlesOfParts>
    <vt:vector size="124" baseType="lpstr">
      <vt:lpstr>Compass</vt:lpstr>
      <vt:lpstr>Equation</vt:lpstr>
      <vt:lpstr>Image</vt:lpstr>
      <vt:lpstr>Clip</vt:lpstr>
      <vt:lpstr>        Lectures 1-3 MAN 325  Mathematical Imaging  Techniques          </vt:lpstr>
      <vt:lpstr>Instructor</vt:lpstr>
      <vt:lpstr> </vt:lpstr>
      <vt:lpstr> </vt:lpstr>
      <vt:lpstr> </vt:lpstr>
      <vt:lpstr> </vt:lpstr>
      <vt:lpstr> </vt:lpstr>
      <vt:lpstr>Image Acquisition Process</vt:lpstr>
      <vt:lpstr>Introduction</vt:lpstr>
      <vt:lpstr>A Simple Image Formation Model</vt:lpstr>
      <vt:lpstr>Some Typical Ranges of Reflectance</vt:lpstr>
      <vt:lpstr>Image Sampling and Quantization</vt:lpstr>
      <vt:lpstr>Image Sampling and Quantization</vt:lpstr>
      <vt:lpstr>Representing Digital Images</vt:lpstr>
      <vt:lpstr>Representing Digital Images</vt:lpstr>
      <vt:lpstr>Representing Digital Images</vt:lpstr>
      <vt:lpstr>Representing Digital Images</vt:lpstr>
      <vt:lpstr>Representing Digital Images</vt:lpstr>
      <vt:lpstr>Slide 19</vt:lpstr>
      <vt:lpstr> </vt:lpstr>
      <vt:lpstr> </vt:lpstr>
      <vt:lpstr>What is a Digital Image? (cont…)</vt:lpstr>
      <vt:lpstr>Image processing</vt:lpstr>
      <vt:lpstr>What is DIP? (cont…)</vt:lpstr>
      <vt:lpstr>Key Stages in Digital Image Processing</vt:lpstr>
      <vt:lpstr>Key Stages in Digital Image Processing: Image Aquisition</vt:lpstr>
      <vt:lpstr>Key Stages in Digital Image Processing: Image Enhancement</vt:lpstr>
      <vt:lpstr>Key Stages in Digital Image Processing: Image Restoration</vt:lpstr>
      <vt:lpstr>Key Stages in Digital Image Processing: Morphological Processing</vt:lpstr>
      <vt:lpstr>Key Stages in Digital Image Processing: Segmentation</vt:lpstr>
      <vt:lpstr>Key Stages in Digital Image Processing: Object Recognition</vt:lpstr>
      <vt:lpstr>Key Stages in Digital Image Processing: Representation &amp; Description</vt:lpstr>
      <vt:lpstr>Key Stages in Digital Image Processing: Image Compression</vt:lpstr>
      <vt:lpstr>Key Stages in Digital Image Processing: Colour Image Processing</vt:lpstr>
      <vt:lpstr>Slide 35</vt:lpstr>
      <vt:lpstr>Document Handling</vt:lpstr>
      <vt:lpstr>Signature Verification</vt:lpstr>
      <vt:lpstr>Biometrics</vt:lpstr>
      <vt:lpstr>Fingerprint Verification / Identification</vt:lpstr>
      <vt:lpstr>Fingerprint Identification Research at UNR</vt:lpstr>
      <vt:lpstr>Object Recognition</vt:lpstr>
      <vt:lpstr>Object Recognition Research</vt:lpstr>
      <vt:lpstr>Indexing into Databases</vt:lpstr>
      <vt:lpstr>Indexing into Databases (cont’d)</vt:lpstr>
      <vt:lpstr>Target Recognition</vt:lpstr>
      <vt:lpstr>Interpretation of Aerial Photography</vt:lpstr>
      <vt:lpstr>Autonomous Vehicles</vt:lpstr>
      <vt:lpstr>Traffic Monitoring</vt:lpstr>
      <vt:lpstr>Face Detection</vt:lpstr>
      <vt:lpstr>Face Recognition</vt:lpstr>
      <vt:lpstr>Face Detection/Recognition Research at UNR</vt:lpstr>
      <vt:lpstr>Facial Expression Recognition</vt:lpstr>
      <vt:lpstr>Face Tracking</vt:lpstr>
      <vt:lpstr>Face Tracking (cont’d)</vt:lpstr>
      <vt:lpstr>Hand Gesture Recognition</vt:lpstr>
      <vt:lpstr>Human Activity Recognition</vt:lpstr>
      <vt:lpstr>Medical Applications</vt:lpstr>
      <vt:lpstr>Morphing</vt:lpstr>
      <vt:lpstr>Inserting Artificial Objects into a Scene</vt:lpstr>
      <vt:lpstr>Companies In this Field In India</vt:lpstr>
      <vt:lpstr>Neighborhood Operations in Images</vt:lpstr>
      <vt:lpstr>Basic Relationships Between Pixels </vt:lpstr>
      <vt:lpstr>Basic Relationships Between Pixels </vt:lpstr>
      <vt:lpstr>Basic Relationships Between Pixels </vt:lpstr>
      <vt:lpstr>Basic Relationships Between Pixels </vt:lpstr>
      <vt:lpstr>Basic Relationships Between Pixels </vt:lpstr>
      <vt:lpstr>Examples: Adjacency and Path </vt:lpstr>
      <vt:lpstr>Examples: Adjacency and Path </vt:lpstr>
      <vt:lpstr>Examples: Adjacency and Path </vt:lpstr>
      <vt:lpstr>Examples: Adjacency and Path </vt:lpstr>
      <vt:lpstr>Basic Relationships Between Pixels </vt:lpstr>
      <vt:lpstr>Basic Relationships Between Pixels </vt:lpstr>
      <vt:lpstr>Basic Relationships Between Pixels </vt:lpstr>
      <vt:lpstr>Basic Relationships Between Pixels </vt:lpstr>
      <vt:lpstr>Basic Relationships Between Pixels </vt:lpstr>
      <vt:lpstr>Basic Relationships Between Pixels </vt:lpstr>
      <vt:lpstr>Basic Relationships Between Pixels </vt:lpstr>
      <vt:lpstr>Question 1 </vt:lpstr>
      <vt:lpstr>Question 2 </vt:lpstr>
      <vt:lpstr> </vt:lpstr>
      <vt:lpstr> </vt:lpstr>
      <vt:lpstr>Question 3 </vt:lpstr>
      <vt:lpstr>Question 4 </vt:lpstr>
      <vt:lpstr>Distance Measures</vt:lpstr>
      <vt:lpstr>Distance Measures</vt:lpstr>
      <vt:lpstr>Question 5 </vt:lpstr>
      <vt:lpstr>Question 6 </vt:lpstr>
      <vt:lpstr>Introduction to Mathematical Operations in DIP</vt:lpstr>
      <vt:lpstr>Introduction to Mathematical Operations in DIP</vt:lpstr>
      <vt:lpstr>Arithmetic Operations</vt:lpstr>
      <vt:lpstr>Example: Addition of Noisy Images for Noise Reduction</vt:lpstr>
      <vt:lpstr>Example: Addition of Noisy Images for Noise Reduction</vt:lpstr>
      <vt:lpstr>Example: Addition of Noisy Images for Noise Reduction</vt:lpstr>
      <vt:lpstr>Slide 94</vt:lpstr>
      <vt:lpstr>An Example of Image Subtraction: Mask Mode Radiography</vt:lpstr>
      <vt:lpstr>Slide 96</vt:lpstr>
      <vt:lpstr>An Example of Image Multiplication</vt:lpstr>
      <vt:lpstr>Set and Logical Operations</vt:lpstr>
      <vt:lpstr>Set and Logical Operations</vt:lpstr>
      <vt:lpstr>Set and Logical Operations</vt:lpstr>
      <vt:lpstr>Set and Logical Operations</vt:lpstr>
      <vt:lpstr>Set and Logical Operations</vt:lpstr>
      <vt:lpstr>Spatial Operations</vt:lpstr>
      <vt:lpstr>Spatial Operations</vt:lpstr>
      <vt:lpstr>Spatial Operations</vt:lpstr>
      <vt:lpstr>Geometric Spatial Transformations</vt:lpstr>
      <vt:lpstr>Slide 107</vt:lpstr>
      <vt:lpstr>Image Registration</vt:lpstr>
      <vt:lpstr>Image Registration</vt:lpstr>
      <vt:lpstr>Image Registration</vt:lpstr>
      <vt:lpstr>Image Transform</vt:lpstr>
      <vt:lpstr>Image Transform</vt:lpstr>
      <vt:lpstr>Image Transform</vt:lpstr>
      <vt:lpstr>Example: Image Denoising by Using DCT Transform</vt:lpstr>
      <vt:lpstr>Forward Transform Kernel</vt:lpstr>
      <vt:lpstr>The Kernels for 2-D Fourier Transform</vt:lpstr>
      <vt:lpstr>2-D Fourier Transform</vt:lpstr>
      <vt:lpstr>Probabilistic Methods</vt:lpstr>
      <vt:lpstr>Probabilistic Methods</vt:lpstr>
      <vt:lpstr>Example: Comparison of Standard Deviation Values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sanjeev</dc:creator>
  <cp:lastModifiedBy>IITR</cp:lastModifiedBy>
  <cp:revision>216</cp:revision>
  <cp:lastPrinted>1601-01-01T00:00:00Z</cp:lastPrinted>
  <dcterms:created xsi:type="dcterms:W3CDTF">1601-01-01T00:00:00Z</dcterms:created>
  <dcterms:modified xsi:type="dcterms:W3CDTF">2016-07-27T07:24:24Z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